
<file path=[Content_Types].xml><?xml version="1.0" encoding="utf-8"?>
<Types xmlns="http://schemas.openxmlformats.org/package/2006/content-types">
  <Default Extension="avi" ContentType="video/x-msvideo"/>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handoutMasterIdLst>
    <p:handoutMasterId r:id="rId23"/>
  </p:handoutMasterIdLst>
  <p:sldIdLst>
    <p:sldId id="256" r:id="rId2"/>
    <p:sldId id="294" r:id="rId3"/>
    <p:sldId id="258" r:id="rId4"/>
    <p:sldId id="269" r:id="rId5"/>
    <p:sldId id="261" r:id="rId6"/>
    <p:sldId id="298" r:id="rId7"/>
    <p:sldId id="299" r:id="rId8"/>
    <p:sldId id="300" r:id="rId9"/>
    <p:sldId id="301" r:id="rId10"/>
    <p:sldId id="302" r:id="rId11"/>
    <p:sldId id="262" r:id="rId12"/>
    <p:sldId id="263" r:id="rId13"/>
    <p:sldId id="303" r:id="rId14"/>
    <p:sldId id="266" r:id="rId15"/>
    <p:sldId id="307" r:id="rId16"/>
    <p:sldId id="306" r:id="rId17"/>
    <p:sldId id="257" r:id="rId18"/>
    <p:sldId id="308" r:id="rId19"/>
    <p:sldId id="297" r:id="rId20"/>
    <p:sldId id="309"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C4F7D-1F6A-4781-8C24-DC51AA6663AB}" v="1" dt="2020-10-06T21:29:2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7" autoAdjust="0"/>
    <p:restoredTop sz="94660"/>
  </p:normalViewPr>
  <p:slideViewPr>
    <p:cSldViewPr snapToGrid="0">
      <p:cViewPr varScale="1">
        <p:scale>
          <a:sx n="68" d="100"/>
          <a:sy n="68" d="100"/>
        </p:scale>
        <p:origin x="114" y="948"/>
      </p:cViewPr>
      <p:guideLst/>
    </p:cSldViewPr>
  </p:slideViewPr>
  <p:notesTextViewPr>
    <p:cViewPr>
      <p:scale>
        <a:sx n="1" d="1"/>
        <a:sy n="1" d="1"/>
      </p:scale>
      <p:origin x="0" y="0"/>
    </p:cViewPr>
  </p:notesTextViewPr>
  <p:notesViewPr>
    <p:cSldViewPr snapToGrid="0">
      <p:cViewPr varScale="1">
        <p:scale>
          <a:sx n="84" d="100"/>
          <a:sy n="84" d="100"/>
        </p:scale>
        <p:origin x="306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41DD-4805-A34B-D2E86E00F2E2}"/>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B51A78-4CFA-4E24-B3D1-0669260D69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4CF00-FBC0-43B6-A926-2A520C614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BED638-7514-4016-BEE0-2DB537DED2F7}" type="datetimeFigureOut">
              <a:rPr lang="en-US" smtClean="0"/>
              <a:t>12/18/2020</a:t>
            </a:fld>
            <a:endParaRPr lang="en-US"/>
          </a:p>
        </p:txBody>
      </p:sp>
      <p:sp>
        <p:nvSpPr>
          <p:cNvPr id="4" name="Footer Placeholder 3">
            <a:extLst>
              <a:ext uri="{FF2B5EF4-FFF2-40B4-BE49-F238E27FC236}">
                <a16:creationId xmlns:a16="http://schemas.microsoft.com/office/drawing/2014/main" id="{49006902-B15F-40DE-8BF8-B8A535E4C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DB590E-77C3-4DB4-AAAD-3568FF5842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D05675-BEA1-4448-893A-7D96B79522EA}" type="slidenum">
              <a:rPr lang="en-US" smtClean="0"/>
              <a:t>‹#›</a:t>
            </a:fld>
            <a:endParaRPr lang="en-US"/>
          </a:p>
        </p:txBody>
      </p:sp>
    </p:spTree>
    <p:extLst>
      <p:ext uri="{BB962C8B-B14F-4D97-AF65-F5344CB8AC3E}">
        <p14:creationId xmlns:p14="http://schemas.microsoft.com/office/powerpoint/2010/main" val="2791851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575385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05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225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2451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304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4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1" name="Google Shape;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72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680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67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b5030c3c8_2_1:notes"/>
          <p:cNvSpPr>
            <a:spLocks noGrp="1" noRot="1" noChangeAspect="1"/>
          </p:cNvSpPr>
          <p:nvPr>
            <p:ph type="sldImg" idx="2"/>
          </p:nvPr>
        </p:nvSpPr>
        <p:spPr>
          <a:xfrm>
            <a:off x="917575" y="744538"/>
            <a:ext cx="496411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b5030c3c8_2_1:notes"/>
          <p:cNvSpPr txBox="1">
            <a:spLocks noGrp="1"/>
          </p:cNvSpPr>
          <p:nvPr>
            <p:ph type="body" idx="1"/>
          </p:nvPr>
        </p:nvSpPr>
        <p:spPr>
          <a:xfrm>
            <a:off x="679925" y="4716650"/>
            <a:ext cx="5439300" cy="44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14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23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13" name="Shape 13"/>
          <p:cNvSpPr txBox="1">
            <a:spLocks noGrp="1"/>
          </p:cNvSpPr>
          <p:nvPr>
            <p:ph type="subTitle" idx="1"/>
          </p:nvPr>
        </p:nvSpPr>
        <p:spPr>
          <a:xfrm>
            <a:off x="1143000" y="3602038"/>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1524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opencv.org/3.4/d8/dfe/classcv_1_1VideoCapture.html" TargetMode="External"/><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hyperlink" Target="https://github.com/opencv/opencv/blob/master/samples/cpp/lkdemo.cpp" TargetMode="External"/><Relationship Id="rId5" Type="http://schemas.openxmlformats.org/officeDocument/2006/relationships/hyperlink" Target="https://docs.opencv.org/3.4/dc/d6b/group__video__track.html" TargetMode="External"/><Relationship Id="rId4" Type="http://schemas.openxmlformats.org/officeDocument/2006/relationships/notesSlide" Target="../notesSlides/notesSlide8.xml"/><Relationship Id="rId9" Type="http://schemas.openxmlformats.org/officeDocument/2006/relationships/hyperlink" Target="https://docs.opencv.org/3.4/d0/d7a/classcv_1_1SimpleBlobDetector.html"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microsoft.com/en-us/download/details.aspx?id=547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arxiv.org/pdf/1708.04896.pd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084217" y="1712609"/>
            <a:ext cx="6858000" cy="762800"/>
          </a:xfrm>
          <a:prstGeom prst="rect">
            <a:avLst/>
          </a:prstGeom>
          <a:noFill/>
          <a:ln>
            <a:noFill/>
          </a:ln>
        </p:spPr>
        <p:txBody>
          <a:bodyPr lIns="68569" tIns="34275" rIns="68569" bIns="34275" anchor="b" anchorCtr="0">
            <a:noAutofit/>
          </a:bodyPr>
          <a:lstStyle/>
          <a:p>
            <a:pPr>
              <a:buSzPct val="25000"/>
            </a:pPr>
            <a:r>
              <a:rPr lang="zh-TW" altLang="en-US" sz="3600" b="1" dirty="0">
                <a:latin typeface="Arial"/>
                <a:ea typeface="Arial"/>
                <a:cs typeface="Arial"/>
                <a:sym typeface="Arial"/>
              </a:rPr>
              <a:t>電腦視覺與深度學習</a:t>
            </a:r>
            <a:br>
              <a:rPr lang="en-US" altLang="zh-TW" sz="3600" b="1" dirty="0">
                <a:latin typeface="Arial"/>
                <a:ea typeface="Arial"/>
                <a:cs typeface="Arial"/>
                <a:sym typeface="Arial"/>
              </a:rPr>
            </a:br>
            <a:r>
              <a:rPr lang="en-US" altLang="zh-TW" sz="2800" b="1" dirty="0">
                <a:latin typeface="Arial"/>
                <a:ea typeface="Arial"/>
                <a:cs typeface="Arial"/>
                <a:sym typeface="Arial"/>
              </a:rPr>
              <a:t>(Computer Vision and Deep Learning)</a:t>
            </a:r>
            <a:br>
              <a:rPr lang="en-US" sz="3600" b="1" dirty="0">
                <a:latin typeface="Arial"/>
                <a:ea typeface="Arial"/>
                <a:cs typeface="Arial"/>
                <a:sym typeface="Arial"/>
              </a:rPr>
            </a:br>
            <a:r>
              <a:rPr lang="en-US" sz="2800" b="1" dirty="0">
                <a:latin typeface="Arial"/>
                <a:ea typeface="Arial"/>
                <a:cs typeface="Arial"/>
                <a:sym typeface="Arial"/>
              </a:rPr>
              <a:t>Homework </a:t>
            </a:r>
            <a:r>
              <a:rPr lang="en-US" altLang="zh-TW" sz="2800" b="1" dirty="0">
                <a:latin typeface="Arial"/>
                <a:ea typeface="Arial"/>
                <a:cs typeface="Arial"/>
                <a:sym typeface="Arial"/>
              </a:rPr>
              <a:t>2</a:t>
            </a:r>
            <a:endParaRPr lang="en-US" sz="2800" b="1" dirty="0">
              <a:latin typeface="Arial"/>
              <a:ea typeface="Arial"/>
              <a:cs typeface="Arial"/>
              <a:sym typeface="Arial"/>
            </a:endParaRPr>
          </a:p>
        </p:txBody>
      </p:sp>
      <p:sp>
        <p:nvSpPr>
          <p:cNvPr id="4" name="副標題 2"/>
          <p:cNvSpPr txBox="1">
            <a:spLocks/>
          </p:cNvSpPr>
          <p:nvPr/>
        </p:nvSpPr>
        <p:spPr>
          <a:xfrm>
            <a:off x="1084217" y="3523676"/>
            <a:ext cx="6858000" cy="2080032"/>
          </a:xfrm>
          <a:prstGeom prst="rect">
            <a:avLst/>
          </a:prstGeom>
          <a:noFill/>
          <a:ln>
            <a:noFill/>
          </a:ln>
        </p:spPr>
        <p:txBody>
          <a:bodyPr lIns="68569" tIns="68569" rIns="68569" bIns="68569" anchor="t" anchorCtr="0">
            <a:normAutofit fontScale="92500" lnSpcReduction="20000"/>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pPr indent="1815704" algn="l">
              <a:buSzPct val="25000"/>
            </a:pPr>
            <a:r>
              <a:rPr lang="en-US" altLang="zh-TW" sz="2175" dirty="0">
                <a:latin typeface="Arial"/>
                <a:ea typeface="Arial"/>
                <a:cs typeface="Arial"/>
                <a:sym typeface="Arial"/>
              </a:rPr>
              <a:t>                       TA:</a:t>
            </a:r>
            <a:endParaRPr lang="en-US" altLang="zh-TW" sz="2175" u="sng" dirty="0">
              <a:solidFill>
                <a:schemeClr val="hlink"/>
              </a:solidFill>
              <a:latin typeface="Arial"/>
              <a:ea typeface="Arial"/>
              <a:cs typeface="Arial"/>
              <a:sym typeface="Arial"/>
            </a:endParaRPr>
          </a:p>
          <a:p>
            <a:pPr indent="1815704" algn="l">
              <a:buSzPct val="25000"/>
            </a:pPr>
            <a:r>
              <a:rPr lang="en-US" altLang="zh-TW" sz="2175" dirty="0">
                <a:solidFill>
                  <a:schemeClr val="tx1"/>
                </a:solidFill>
                <a:latin typeface="Arial"/>
                <a:ea typeface="Arial"/>
                <a:cs typeface="Arial"/>
                <a:sym typeface="Arial"/>
              </a:rPr>
              <a:t>Lydia: lydia2200284@gmail.com</a:t>
            </a:r>
          </a:p>
          <a:p>
            <a:pPr indent="1815704" algn="l">
              <a:buSzPct val="25000"/>
            </a:pPr>
            <a:r>
              <a:rPr lang="en-US" altLang="zh-TW" sz="2175" dirty="0">
                <a:solidFill>
                  <a:schemeClr val="tx1"/>
                </a:solidFill>
                <a:latin typeface="Arial"/>
                <a:ea typeface="Arial"/>
                <a:cs typeface="Arial"/>
                <a:sym typeface="Arial"/>
              </a:rPr>
              <a:t> </a:t>
            </a:r>
          </a:p>
          <a:p>
            <a:pPr indent="1815704" algn="l">
              <a:buSzPct val="25000"/>
            </a:pPr>
            <a:r>
              <a:rPr lang="en-US" altLang="zh-TW" sz="2175" dirty="0">
                <a:latin typeface="Arial"/>
                <a:ea typeface="Arial"/>
                <a:cs typeface="Arial"/>
                <a:sym typeface="Arial"/>
              </a:rPr>
              <a:t>Office Hour: 17:00~19:00, Mon.</a:t>
            </a:r>
          </a:p>
          <a:p>
            <a:pPr indent="1815704" algn="l">
              <a:buSzPct val="25000"/>
            </a:pPr>
            <a:r>
              <a:rPr lang="en-US" altLang="zh-TW" sz="2175" dirty="0">
                <a:latin typeface="Arial"/>
                <a:ea typeface="Arial"/>
                <a:cs typeface="Arial"/>
                <a:sym typeface="Arial"/>
              </a:rPr>
              <a:t>	                    10:00~12:00, Wed.</a:t>
            </a:r>
            <a:endParaRPr lang="en-US" altLang="zh-TW" sz="1800" dirty="0">
              <a:latin typeface="Arial"/>
              <a:ea typeface="Arial"/>
              <a:cs typeface="Arial"/>
              <a:sym typeface="Arial"/>
            </a:endParaRPr>
          </a:p>
          <a:p>
            <a:pPr indent="1815704" algn="l">
              <a:buSzPct val="25000"/>
            </a:pPr>
            <a:r>
              <a:rPr lang="en-US" altLang="zh-TW" sz="1800" dirty="0">
                <a:latin typeface="Arial"/>
                <a:ea typeface="Arial"/>
                <a:cs typeface="Arial"/>
                <a:sym typeface="Arial"/>
              </a:rPr>
              <a:t>At CSIE 9F Robotics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body" idx="1"/>
          </p:nvPr>
        </p:nvSpPr>
        <p:spPr>
          <a:xfrm>
            <a:off x="-43086" y="711683"/>
            <a:ext cx="9078766"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solidFill>
                  <a:schemeClr val="dk1"/>
                </a:solidFill>
                <a:latin typeface="Arial"/>
                <a:ea typeface="Arial"/>
                <a:cs typeface="Arial"/>
                <a:sym typeface="Arial"/>
              </a:rPr>
              <a:t>Q:</a:t>
            </a:r>
            <a:r>
              <a:rPr lang="en-US" dirty="0">
                <a:solidFill>
                  <a:srgbClr val="FF0000"/>
                </a:solidFill>
                <a:latin typeface="Arial"/>
                <a:ea typeface="Arial"/>
                <a:cs typeface="Arial"/>
                <a:sym typeface="Arial"/>
              </a:rPr>
              <a:t> </a:t>
            </a:r>
            <a:r>
              <a:rPr lang="en-US" dirty="0">
                <a:solidFill>
                  <a:schemeClr val="dk1"/>
                </a:solidFill>
                <a:latin typeface="Arial"/>
                <a:ea typeface="Arial"/>
                <a:cs typeface="Arial"/>
                <a:sym typeface="Arial"/>
              </a:rPr>
              <a:t>Click button to:</a:t>
            </a:r>
            <a:endParaRPr dirty="0"/>
          </a:p>
          <a:p>
            <a:pPr marL="1076325" lvl="0" indent="-376238" algn="l" rtl="0">
              <a:lnSpc>
                <a:spcPct val="100000"/>
              </a:lnSpc>
              <a:spcBef>
                <a:spcPts val="450"/>
              </a:spcBef>
              <a:spcAft>
                <a:spcPts val="0"/>
              </a:spcAft>
              <a:buSzPts val="2000"/>
              <a:buFont typeface="+mj-lt"/>
              <a:buAutoNum type="arabicParenR"/>
            </a:pPr>
            <a:r>
              <a:rPr lang="en-US" sz="1800" dirty="0">
                <a:solidFill>
                  <a:schemeClr val="dk1"/>
                </a:solidFill>
                <a:sym typeface="Arial"/>
              </a:rPr>
              <a:t>(</a:t>
            </a:r>
            <a:r>
              <a:rPr lang="en-US" sz="1800" dirty="0">
                <a:sym typeface="Arial"/>
              </a:rPr>
              <a:t>5</a:t>
            </a:r>
            <a:r>
              <a:rPr lang="en-US" sz="1800" dirty="0">
                <a:solidFill>
                  <a:schemeClr val="dk1"/>
                </a:solidFill>
                <a:sym typeface="Arial"/>
              </a:rPr>
              <a:t>%) Track the 7 center points </a:t>
            </a:r>
            <a:r>
              <a:rPr lang="en-US" sz="1800" dirty="0">
                <a:sym typeface="Arial"/>
              </a:rPr>
              <a:t>on the whole video using </a:t>
            </a:r>
            <a:r>
              <a:rPr lang="en-US" sz="1800" dirty="0" err="1">
                <a:sym typeface="Arial"/>
              </a:rPr>
              <a:t>OpenCv</a:t>
            </a:r>
            <a:r>
              <a:rPr lang="en-US" sz="1800" dirty="0"/>
              <a:t> function </a:t>
            </a:r>
            <a:r>
              <a:rPr lang="en-US" sz="1800" dirty="0">
                <a:latin typeface="Consolas" panose="020B0609020204030204" pitchFamily="49" charset="0"/>
                <a:hlinkClick r:id="rId5"/>
              </a:rPr>
              <a:t>cv2.calcOpticalFlowPyrLK</a:t>
            </a:r>
            <a:r>
              <a:rPr lang="en-US" sz="1800" dirty="0"/>
              <a:t>.</a:t>
            </a:r>
            <a:br>
              <a:rPr lang="en-US" sz="1800" dirty="0"/>
            </a:br>
            <a:r>
              <a:rPr lang="en-US" sz="1800" dirty="0"/>
              <a:t>Ex: </a:t>
            </a:r>
            <a:r>
              <a:rPr lang="en-US" sz="1800" u="sng" dirty="0">
                <a:solidFill>
                  <a:schemeClr val="hlink"/>
                </a:solidFill>
                <a:hlinkClick r:id="rId6"/>
              </a:rPr>
              <a:t>https://github.com/opencv/opencv/blob/master/samples/cpp/lkdemo.cpp</a:t>
            </a:r>
            <a:endParaRPr sz="1800" dirty="0">
              <a:sym typeface="Arial"/>
            </a:endParaRPr>
          </a:p>
          <a:p>
            <a:pPr marL="1076325" lvl="0" indent="-376238" algn="l" rtl="0">
              <a:lnSpc>
                <a:spcPct val="100000"/>
              </a:lnSpc>
              <a:spcBef>
                <a:spcPts val="450"/>
              </a:spcBef>
              <a:spcAft>
                <a:spcPts val="0"/>
              </a:spcAft>
              <a:buSzPts val="2000"/>
              <a:buFont typeface="+mj-lt"/>
              <a:buAutoNum type="arabicParenR"/>
            </a:pPr>
            <a:r>
              <a:rPr lang="en-US" sz="1800" dirty="0">
                <a:sym typeface="Arial"/>
              </a:rPr>
              <a:t>(5%) Connect 7 corresponding tracking points of all frames (the whole video) to get 7 trajectories (flow). Ex: the demo video.</a:t>
            </a:r>
            <a:endParaRPr sz="1800" dirty="0">
              <a:solidFill>
                <a:schemeClr val="dk1"/>
              </a:solidFill>
              <a:sym typeface="Arial"/>
            </a:endParaRPr>
          </a:p>
        </p:txBody>
      </p:sp>
      <p:sp>
        <p:nvSpPr>
          <p:cNvPr id="166" name="Google Shape;166;p9"/>
          <p:cNvSpPr txBox="1">
            <a:spLocks noGrp="1"/>
          </p:cNvSpPr>
          <p:nvPr>
            <p:ph type="sldNum" idx="12"/>
          </p:nvPr>
        </p:nvSpPr>
        <p:spPr>
          <a:xfrm>
            <a:off x="7086601" y="6555787"/>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10</a:t>
            </a:fld>
            <a:endParaRPr sz="900">
              <a:solidFill>
                <a:srgbClr val="888888"/>
              </a:solidFill>
              <a:latin typeface="Calibri"/>
              <a:ea typeface="Calibri"/>
              <a:cs typeface="Calibri"/>
              <a:sym typeface="Calibri"/>
            </a:endParaRPr>
          </a:p>
        </p:txBody>
      </p:sp>
      <p:sp>
        <p:nvSpPr>
          <p:cNvPr id="167" name="Google Shape;167;p9"/>
          <p:cNvSpPr txBox="1"/>
          <p:nvPr/>
        </p:nvSpPr>
        <p:spPr>
          <a:xfrm>
            <a:off x="407039" y="3119393"/>
            <a:ext cx="1629391"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dirty="0">
                <a:solidFill>
                  <a:srgbClr val="FF0000"/>
                </a:solidFill>
                <a:latin typeface="Arial"/>
                <a:ea typeface="Arial"/>
                <a:cs typeface="Arial"/>
                <a:sym typeface="Arial"/>
              </a:rPr>
              <a:t>Demo video:</a:t>
            </a:r>
            <a:endParaRPr sz="1350" b="0" i="0" u="none" strike="noStrike" cap="none" dirty="0">
              <a:solidFill>
                <a:srgbClr val="FF0000"/>
              </a:solidFill>
              <a:latin typeface="Arial"/>
              <a:ea typeface="Arial"/>
              <a:cs typeface="Arial"/>
              <a:sym typeface="Arial"/>
            </a:endParaRPr>
          </a:p>
        </p:txBody>
      </p:sp>
      <p:sp>
        <p:nvSpPr>
          <p:cNvPr id="169" name="Google Shape;169;p9"/>
          <p:cNvSpPr txBox="1"/>
          <p:nvPr/>
        </p:nvSpPr>
        <p:spPr>
          <a:xfrm>
            <a:off x="19053" y="6267187"/>
            <a:ext cx="8477100" cy="28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75"/>
              <a:buFont typeface="Arial"/>
              <a:buNone/>
            </a:pPr>
            <a:r>
              <a:rPr lang="en-US" sz="1275" b="0" i="0" u="none" strike="noStrike" cap="none" dirty="0">
                <a:solidFill>
                  <a:srgbClr val="FF0000"/>
                </a:solidFill>
                <a:latin typeface="Arial"/>
                <a:ea typeface="Arial"/>
                <a:cs typeface="Arial"/>
                <a:sym typeface="Arial"/>
              </a:rPr>
              <a:t>※ Tracking process may be fail, you </a:t>
            </a:r>
            <a:r>
              <a:rPr lang="en-US" sz="1275" dirty="0">
                <a:solidFill>
                  <a:srgbClr val="FF0000"/>
                </a:solidFill>
              </a:rPr>
              <a:t>should make the result as good as possible (at least 4~5 points success) </a:t>
            </a:r>
            <a:endParaRPr sz="1275" b="0" i="0" u="none" strike="noStrike" cap="none" dirty="0">
              <a:solidFill>
                <a:srgbClr val="FF0000"/>
              </a:solidFill>
              <a:latin typeface="Arial"/>
              <a:ea typeface="Arial"/>
              <a:cs typeface="Arial"/>
              <a:sym typeface="Arial"/>
            </a:endParaRPr>
          </a:p>
        </p:txBody>
      </p:sp>
      <p:sp>
        <p:nvSpPr>
          <p:cNvPr id="170" name="Google Shape;170;p9"/>
          <p:cNvSpPr txBox="1"/>
          <p:nvPr/>
        </p:nvSpPr>
        <p:spPr>
          <a:xfrm>
            <a:off x="19053" y="20804"/>
            <a:ext cx="9078767" cy="722177"/>
          </a:xfrm>
          <a:prstGeom prst="rect">
            <a:avLst/>
          </a:prstGeom>
          <a:noFill/>
          <a:ln>
            <a:noFill/>
          </a:ln>
        </p:spPr>
        <p:txBody>
          <a:bodyPr spcFirstLastPara="1" wrap="square" lIns="68550" tIns="68550" rIns="68550" bIns="6855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1" dirty="0">
                <a:solidFill>
                  <a:schemeClr val="dk1"/>
                </a:solidFill>
              </a:rPr>
              <a:t>2</a:t>
            </a:r>
            <a:r>
              <a:rPr lang="en-US" sz="2800" b="1" i="0" u="none" strike="noStrike" cap="none" dirty="0">
                <a:solidFill>
                  <a:schemeClr val="dk1"/>
                </a:solidFill>
                <a:latin typeface="Arial"/>
                <a:ea typeface="Arial"/>
                <a:cs typeface="Arial"/>
                <a:sym typeface="Arial"/>
              </a:rPr>
              <a:t>.2 Video tracking (10%) </a:t>
            </a:r>
            <a:r>
              <a:rPr lang="en-US" sz="2800" b="1" i="0" u="none" strike="noStrike" cap="none" dirty="0">
                <a:solidFill>
                  <a:srgbClr val="FF0000"/>
                </a:solidFill>
                <a:latin typeface="Arial"/>
                <a:ea typeface="Arial"/>
                <a:cs typeface="Arial"/>
                <a:sym typeface="Arial"/>
              </a:rPr>
              <a:t>    </a:t>
            </a:r>
            <a:r>
              <a:rPr lang="en-US" sz="2800" b="1" i="0" u="none" strike="noStrike" cap="none" dirty="0">
                <a:solidFill>
                  <a:schemeClr val="dk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a:t>
            </a:r>
            <a:r>
              <a:rPr lang="en-US" sz="2000" b="0" i="0" u="none" strike="noStrike" cap="none" dirty="0" err="1">
                <a:solidFill>
                  <a:schemeClr val="dk1"/>
                </a:solidFill>
                <a:latin typeface="Arial"/>
                <a:ea typeface="Arial"/>
                <a:cs typeface="Arial"/>
                <a:sym typeface="Arial"/>
              </a:rPr>
              <a:t>出題：</a:t>
            </a:r>
            <a:r>
              <a:rPr lang="en-US" sz="2000" dirty="0" err="1">
                <a:solidFill>
                  <a:schemeClr val="dk1"/>
                </a:solidFill>
              </a:rPr>
              <a:t>Kevin</a:t>
            </a:r>
            <a:r>
              <a:rPr lang="en-US" sz="2000" b="0" i="0" u="none" strike="noStrike" cap="none" dirty="0">
                <a:solidFill>
                  <a:schemeClr val="dk1"/>
                </a:solidFill>
                <a:latin typeface="Arial"/>
                <a:ea typeface="Arial"/>
                <a:cs typeface="Arial"/>
                <a:sym typeface="Arial"/>
              </a:rPr>
              <a:t>)</a:t>
            </a:r>
            <a:endParaRPr sz="2800" b="0" i="0" u="none" strike="noStrike" cap="none" dirty="0">
              <a:solidFill>
                <a:schemeClr val="dk1"/>
              </a:solidFill>
              <a:latin typeface="Times New Roman"/>
              <a:ea typeface="Times New Roman"/>
              <a:cs typeface="Times New Roman"/>
              <a:sym typeface="Times New Roman"/>
            </a:endParaRPr>
          </a:p>
        </p:txBody>
      </p:sp>
      <p:pic>
        <p:nvPicPr>
          <p:cNvPr id="5" name="2020-11-29 15-08-07.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179" y="3429000"/>
            <a:ext cx="4572000" cy="2571750"/>
          </a:xfrm>
          <a:prstGeom prst="rect">
            <a:avLst/>
          </a:prstGeom>
        </p:spPr>
      </p:pic>
      <p:sp>
        <p:nvSpPr>
          <p:cNvPr id="6" name="文字方塊 5"/>
          <p:cNvSpPr txBox="1"/>
          <p:nvPr/>
        </p:nvSpPr>
        <p:spPr>
          <a:xfrm>
            <a:off x="5196103" y="3412548"/>
            <a:ext cx="1629390" cy="954107"/>
          </a:xfrm>
          <a:prstGeom prst="rect">
            <a:avLst/>
          </a:prstGeom>
          <a:noFill/>
        </p:spPr>
        <p:txBody>
          <a:bodyPr wrap="square" rtlCol="0">
            <a:spAutoFit/>
          </a:bodyPr>
          <a:lstStyle/>
          <a:p>
            <a:pPr marL="268288" indent="-268288">
              <a:buFont typeface="Wingdings" panose="05000000000000000000" pitchFamily="2" charset="2"/>
              <a:buChar char="p"/>
            </a:pPr>
            <a:r>
              <a:rPr lang="en-US" altLang="zh-TW" dirty="0"/>
              <a:t>Tool site:</a:t>
            </a:r>
          </a:p>
          <a:p>
            <a:pPr marL="268288" lvl="1" indent="-176213">
              <a:buFont typeface="+mj-lt"/>
              <a:buAutoNum type="arabicPeriod"/>
            </a:pPr>
            <a:r>
              <a:rPr lang="en-US" altLang="zh-TW" dirty="0">
                <a:hlinkClick r:id="rId8"/>
              </a:rPr>
              <a:t>Load video</a:t>
            </a:r>
            <a:endParaRPr lang="en-US" altLang="zh-TW" dirty="0"/>
          </a:p>
          <a:p>
            <a:pPr marL="268288" lvl="1" indent="-176213">
              <a:buFont typeface="+mj-lt"/>
              <a:buAutoNum type="arabicPeriod"/>
            </a:pPr>
            <a:r>
              <a:rPr lang="en-US" altLang="zh-TW" dirty="0">
                <a:hlinkClick r:id="rId9"/>
              </a:rPr>
              <a:t>Circle detect</a:t>
            </a:r>
            <a:endParaRPr lang="zh-TW" altLang="en-US" dirty="0"/>
          </a:p>
          <a:p>
            <a:pPr marL="268288" lvl="1" indent="-176213">
              <a:buFont typeface="+mj-lt"/>
              <a:buAutoNum type="arabicPeriod"/>
            </a:pPr>
            <a:r>
              <a:rPr lang="en-US" altLang="zh-TW" dirty="0">
                <a:hlinkClick r:id="rId5"/>
              </a:rPr>
              <a:t>Optical flow</a:t>
            </a:r>
            <a:endParaRPr lang="zh-TW" alt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pPr>
            <a:r>
              <a:rPr lang="en-US" altLang="zh-TW" dirty="0"/>
              <a:t>Given a video: test4perspective.mp4</a:t>
            </a:r>
          </a:p>
          <a:p>
            <a:pPr marL="360363" lvl="0" indent="-360363">
              <a:lnSpc>
                <a:spcPct val="100000"/>
              </a:lnSpc>
              <a:spcBef>
                <a:spcPts val="0"/>
              </a:spcBef>
            </a:pPr>
            <a:r>
              <a:rPr lang="en-US" altLang="zh-TW" dirty="0"/>
              <a:t>Q: 1) Click the button “ 3.1 Perspective Transform” to show and save result video:</a:t>
            </a:r>
            <a:endParaRPr lang="en-US" dirty="0"/>
          </a:p>
          <a:p>
            <a:pPr marL="342900" lvl="0" algn="l" rtl="0">
              <a:lnSpc>
                <a:spcPct val="150000"/>
              </a:lnSpc>
              <a:spcBef>
                <a:spcPts val="0"/>
              </a:spcBef>
              <a:spcAft>
                <a:spcPts val="0"/>
              </a:spcAft>
              <a:buSzPts val="2000"/>
            </a:pPr>
            <a:r>
              <a:rPr lang="en-US" dirty="0"/>
              <a:t>Hint :  </a:t>
            </a:r>
            <a:r>
              <a:rPr lang="en-US" altLang="zh-TW" sz="2000" dirty="0">
                <a:latin typeface="Times New Roman" panose="02020603050405020304" pitchFamily="18" charset="0"/>
                <a:cs typeface="Times New Roman" panose="02020603050405020304" pitchFamily="18" charset="0"/>
              </a:rPr>
              <a:t>(1) Read the test video and process frame by frame</a:t>
            </a:r>
            <a:endParaRPr lang="en-US" altLang="zh-TW" sz="2000" dirty="0">
              <a:solidFill>
                <a:srgbClr val="FF0000"/>
              </a:solidFill>
              <a:latin typeface="Times New Roman" panose="02020603050405020304" pitchFamily="18" charset="0"/>
              <a:cs typeface="Times New Roman" panose="02020603050405020304" pitchFamily="18" charset="0"/>
            </a:endParaRPr>
          </a:p>
          <a:p>
            <a:pPr marL="1435100" lvl="4" indent="-368300"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(2) Detect the </a:t>
            </a:r>
            <a:r>
              <a:rPr lang="en-US" altLang="zh-TW" sz="2000" dirty="0" err="1">
                <a:latin typeface="Times New Roman" panose="02020603050405020304" pitchFamily="18" charset="0"/>
                <a:cs typeface="Times New Roman" panose="02020603050405020304" pitchFamily="18" charset="0"/>
              </a:rPr>
              <a:t>ArUco</a:t>
            </a:r>
            <a:r>
              <a:rPr lang="en-US" altLang="zh-TW" sz="2000" dirty="0">
                <a:latin typeface="Times New Roman" panose="02020603050405020304" pitchFamily="18" charset="0"/>
                <a:cs typeface="Times New Roman" panose="02020603050405020304" pitchFamily="18" charset="0"/>
              </a:rPr>
              <a:t> maker inside the frames</a:t>
            </a:r>
          </a:p>
          <a:p>
            <a:pPr marL="1423988" lvl="4" indent="-357188"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(3) Get the pixel position (</a:t>
            </a:r>
            <a:r>
              <a:rPr lang="en-US" altLang="zh-TW" sz="2000" dirty="0" err="1">
                <a:latin typeface="Times New Roman" panose="02020603050405020304" pitchFamily="18" charset="0"/>
                <a:cs typeface="Times New Roman" panose="02020603050405020304" pitchFamily="18" charset="0"/>
              </a:rPr>
              <a:t>x,y</a:t>
            </a:r>
            <a:r>
              <a:rPr lang="en-US" altLang="zh-TW" sz="2000" dirty="0">
                <a:latin typeface="Times New Roman" panose="02020603050405020304" pitchFamily="18" charset="0"/>
                <a:cs typeface="Times New Roman" panose="02020603050405020304" pitchFamily="18" charset="0"/>
              </a:rPr>
              <a:t>) of four makers in the frame</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(4) Do perspective transform</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(5) Show result video and save it</a:t>
            </a:r>
          </a:p>
          <a:p>
            <a:pPr marL="1423988" lvl="4" indent="-357188" algn="l" rtl="0">
              <a:lnSpc>
                <a:spcPct val="100000"/>
              </a:lnSpc>
              <a:spcBef>
                <a:spcPts val="0"/>
              </a:spcBef>
              <a:spcAft>
                <a:spcPts val="0"/>
              </a:spcAft>
              <a:buSzPts val="2000"/>
              <a:buNone/>
            </a:pPr>
            <a:endParaRPr lang="en-US" dirty="0">
              <a:latin typeface="Times New Roman" panose="02020603050405020304" pitchFamily="18" charset="0"/>
              <a:cs typeface="Times New Roman" panose="02020603050405020304" pitchFamily="18"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ea typeface="Times New Roman"/>
                <a:cs typeface="Calibri" panose="020F0502020204030204" pitchFamily="34" charset="0"/>
                <a:sym typeface="Times New Roman"/>
              </a:rPr>
              <a:t>3. (20%) Perspective Transform:</a:t>
            </a:r>
            <a:r>
              <a:rPr lang="en-US" sz="2000" b="1" dirty="0">
                <a:latin typeface="Calibri" panose="020F0502020204030204" pitchFamily="34" charset="0"/>
                <a:ea typeface="Times New Roman"/>
                <a:cs typeface="Calibri" panose="020F0502020204030204" pitchFamily="34" charset="0"/>
                <a:sym typeface="Times New Roman"/>
              </a:rPr>
              <a:t>                                         </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出題：Max</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pic>
        <p:nvPicPr>
          <p:cNvPr id="3" name="my_test_ar_out_p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062" y="3612798"/>
            <a:ext cx="8496531" cy="2389650"/>
          </a:xfrm>
          <a:prstGeom prst="rect">
            <a:avLst/>
          </a:prstGeom>
        </p:spPr>
      </p:pic>
      <p:sp>
        <p:nvSpPr>
          <p:cNvPr id="4" name="Rectangle 3"/>
          <p:cNvSpPr/>
          <p:nvPr/>
        </p:nvSpPr>
        <p:spPr>
          <a:xfrm>
            <a:off x="1138246" y="1424059"/>
            <a:ext cx="5981024" cy="9687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7119271" y="1268839"/>
            <a:ext cx="1827360" cy="954107"/>
          </a:xfrm>
          <a:prstGeom prst="rect">
            <a:avLst/>
          </a:prstGeom>
          <a:noFill/>
        </p:spPr>
        <p:txBody>
          <a:bodyPr wrap="square" rtlCol="0">
            <a:spAutoFit/>
          </a:bodyPr>
          <a:lstStyle/>
          <a:p>
            <a:r>
              <a:rPr lang="en-US" altLang="zh-TW" dirty="0">
                <a:solidFill>
                  <a:srgbClr val="FF0000"/>
                </a:solidFill>
              </a:rPr>
              <a:t>Next page will show you </a:t>
            </a:r>
          </a:p>
          <a:p>
            <a:r>
              <a:rPr lang="en-US" altLang="zh-TW" dirty="0">
                <a:solidFill>
                  <a:srgbClr val="FF0000"/>
                </a:solidFill>
              </a:rPr>
              <a:t>how to detect </a:t>
            </a:r>
            <a:r>
              <a:rPr lang="en-US" altLang="zh-TW" dirty="0" err="1">
                <a:solidFill>
                  <a:srgbClr val="FF0000"/>
                </a:solidFill>
              </a:rPr>
              <a:t>ArUco</a:t>
            </a:r>
            <a:r>
              <a:rPr lang="en-US" altLang="zh-TW" dirty="0">
                <a:solidFill>
                  <a:srgbClr val="FF0000"/>
                </a:solidFill>
              </a:rPr>
              <a:t> Maker</a:t>
            </a:r>
            <a:endParaRPr lang="zh-TW" altLang="en-US" dirty="0">
              <a:solidFill>
                <a:srgbClr val="FF0000"/>
              </a:solidFill>
            </a:endParaRPr>
          </a:p>
        </p:txBody>
      </p:sp>
      <p:sp>
        <p:nvSpPr>
          <p:cNvPr id="9" name="Rectangle 8"/>
          <p:cNvSpPr/>
          <p:nvPr/>
        </p:nvSpPr>
        <p:spPr>
          <a:xfrm>
            <a:off x="1147298" y="2436997"/>
            <a:ext cx="5971971" cy="53520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p:cNvSpPr txBox="1"/>
          <p:nvPr/>
        </p:nvSpPr>
        <p:spPr>
          <a:xfrm>
            <a:off x="7119270" y="2392780"/>
            <a:ext cx="1996059" cy="738664"/>
          </a:xfrm>
          <a:prstGeom prst="rect">
            <a:avLst/>
          </a:prstGeom>
          <a:noFill/>
        </p:spPr>
        <p:txBody>
          <a:bodyPr wrap="none" rtlCol="0">
            <a:spAutoFit/>
          </a:bodyPr>
          <a:lstStyle/>
          <a:p>
            <a:r>
              <a:rPr lang="en-US" altLang="zh-TW" dirty="0">
                <a:solidFill>
                  <a:srgbClr val="00B0F0"/>
                </a:solidFill>
              </a:rPr>
              <a:t>Please do perspective </a:t>
            </a:r>
          </a:p>
          <a:p>
            <a:r>
              <a:rPr lang="en-US" altLang="zh-TW" dirty="0">
                <a:solidFill>
                  <a:srgbClr val="00B0F0"/>
                </a:solidFill>
              </a:rPr>
              <a:t>transform by you own </a:t>
            </a:r>
          </a:p>
          <a:p>
            <a:r>
              <a:rPr lang="en-US" altLang="zh-TW" dirty="0">
                <a:solidFill>
                  <a:srgbClr val="00B0F0"/>
                </a:solidFill>
              </a:rPr>
              <a:t>with </a:t>
            </a:r>
            <a:r>
              <a:rPr lang="en-US" altLang="zh-TW" dirty="0" err="1">
                <a:solidFill>
                  <a:srgbClr val="00B0F0"/>
                </a:solidFill>
              </a:rPr>
              <a:t>opencv</a:t>
            </a:r>
            <a:endParaRPr lang="zh-TW" altLang="en-US" dirty="0">
              <a:solidFill>
                <a:srgbClr val="00B0F0"/>
              </a:solidFill>
            </a:endParaRPr>
          </a:p>
        </p:txBody>
      </p:sp>
    </p:spTree>
    <p:extLst>
      <p:ext uri="{BB962C8B-B14F-4D97-AF65-F5344CB8AC3E}">
        <p14:creationId xmlns:p14="http://schemas.microsoft.com/office/powerpoint/2010/main" val="260948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 name="Rectangle 4"/>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(1/2)</a:t>
            </a:r>
            <a:r>
              <a:rPr lang="en-US" altLang="zh-TW" sz="2800" b="1" dirty="0">
                <a:latin typeface="Calibri" panose="020F0502020204030204" pitchFamily="34" charset="0"/>
                <a:ea typeface="Times New Roman"/>
                <a:cs typeface="Calibri" panose="020F0502020204030204" pitchFamily="34" charset="0"/>
                <a:sym typeface="Times New Roman"/>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出題：Max</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grpSp>
        <p:nvGrpSpPr>
          <p:cNvPr id="27" name="Group 26"/>
          <p:cNvGrpSpPr/>
          <p:nvPr/>
        </p:nvGrpSpPr>
        <p:grpSpPr>
          <a:xfrm>
            <a:off x="690970" y="728407"/>
            <a:ext cx="6906058" cy="3061991"/>
            <a:chOff x="663261" y="747223"/>
            <a:chExt cx="6906058" cy="3061991"/>
          </a:xfrm>
        </p:grpSpPr>
        <p:pic>
          <p:nvPicPr>
            <p:cNvPr id="8" name="Picture 7"/>
            <p:cNvPicPr>
              <a:picLocks noChangeAspect="1"/>
            </p:cNvPicPr>
            <p:nvPr/>
          </p:nvPicPr>
          <p:blipFill>
            <a:blip r:embed="rId3"/>
            <a:stretch>
              <a:fillRect/>
            </a:stretch>
          </p:blipFill>
          <p:spPr>
            <a:xfrm>
              <a:off x="775194" y="1208889"/>
              <a:ext cx="5819775" cy="2600325"/>
            </a:xfrm>
            <a:prstGeom prst="rect">
              <a:avLst/>
            </a:prstGeom>
          </p:spPr>
        </p:pic>
        <p:sp>
          <p:nvSpPr>
            <p:cNvPr id="14" name="Rectangle 13"/>
            <p:cNvSpPr/>
            <p:nvPr/>
          </p:nvSpPr>
          <p:spPr>
            <a:xfrm>
              <a:off x="1403283" y="2136623"/>
              <a:ext cx="5142368" cy="1647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15" name="TextBox 14"/>
            <p:cNvSpPr txBox="1"/>
            <p:nvPr/>
          </p:nvSpPr>
          <p:spPr>
            <a:xfrm>
              <a:off x="663261" y="747223"/>
              <a:ext cx="6906058" cy="338554"/>
            </a:xfrm>
            <a:prstGeom prst="rect">
              <a:avLst/>
            </a:prstGeom>
            <a:noFill/>
          </p:spPr>
          <p:txBody>
            <a:bodyPr wrap="none" rtlCol="0">
              <a:spAutoFit/>
            </a:bodyPr>
            <a:lstStyle/>
            <a:p>
              <a:r>
                <a:rPr lang="en-US" altLang="zh-TW" sz="1600"/>
                <a:t>Step 1: You need to dectect the aruco makers inside each frame as below</a:t>
              </a:r>
              <a:endParaRPr lang="zh-TW" altLang="en-US" sz="1600"/>
            </a:p>
          </p:txBody>
        </p:sp>
        <p:cxnSp>
          <p:nvCxnSpPr>
            <p:cNvPr id="19" name="Elbow Connector 18"/>
            <p:cNvCxnSpPr>
              <a:stCxn id="14" idx="1"/>
              <a:endCxn id="15" idx="1"/>
            </p:cNvCxnSpPr>
            <p:nvPr/>
          </p:nvCxnSpPr>
          <p:spPr>
            <a:xfrm rot="10800000">
              <a:off x="663261" y="916501"/>
              <a:ext cx="740022" cy="2043989"/>
            </a:xfrm>
            <a:prstGeom prst="bentConnector3">
              <a:avLst>
                <a:gd name="adj1" fmla="val 13089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690970" y="4473296"/>
            <a:ext cx="6495689" cy="584775"/>
          </a:xfrm>
          <a:prstGeom prst="rect">
            <a:avLst/>
          </a:prstGeom>
          <a:noFill/>
        </p:spPr>
        <p:txBody>
          <a:bodyPr wrap="none" rtlCol="0">
            <a:spAutoFit/>
          </a:bodyPr>
          <a:lstStyle/>
          <a:p>
            <a:r>
              <a:rPr lang="en-US" altLang="zh-TW" sz="1600"/>
              <a:t>Step 2: Then you can get the pixel value of each makers, for example</a:t>
            </a:r>
          </a:p>
          <a:p>
            <a:r>
              <a:rPr lang="en-US" altLang="zh-TW" sz="1600"/>
              <a:t>              you can get pixel value of makers which’s ID is 25             </a:t>
            </a:r>
            <a:endParaRPr lang="zh-TW" altLang="en-US" sz="1600"/>
          </a:p>
        </p:txBody>
      </p:sp>
      <p:pic>
        <p:nvPicPr>
          <p:cNvPr id="31" name="Picture 30"/>
          <p:cNvPicPr>
            <a:picLocks noChangeAspect="1"/>
          </p:cNvPicPr>
          <p:nvPr/>
        </p:nvPicPr>
        <p:blipFill>
          <a:blip r:embed="rId4"/>
          <a:stretch>
            <a:fillRect/>
          </a:stretch>
        </p:blipFill>
        <p:spPr>
          <a:xfrm>
            <a:off x="802903" y="5068060"/>
            <a:ext cx="4991003" cy="617167"/>
          </a:xfrm>
          <a:prstGeom prst="rect">
            <a:avLst/>
          </a:prstGeom>
        </p:spPr>
      </p:pic>
      <p:sp>
        <p:nvSpPr>
          <p:cNvPr id="38" name="Rectangle 37"/>
          <p:cNvSpPr/>
          <p:nvPr/>
        </p:nvSpPr>
        <p:spPr>
          <a:xfrm>
            <a:off x="837466" y="5358537"/>
            <a:ext cx="71122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Rectangle 38"/>
          <p:cNvSpPr/>
          <p:nvPr/>
        </p:nvSpPr>
        <p:spPr>
          <a:xfrm>
            <a:off x="3398416" y="4524262"/>
            <a:ext cx="1059725"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1" name="Elbow Connector 60"/>
          <p:cNvCxnSpPr>
            <a:stCxn id="38" idx="1"/>
            <a:endCxn id="58" idx="0"/>
          </p:cNvCxnSpPr>
          <p:nvPr/>
        </p:nvCxnSpPr>
        <p:spPr>
          <a:xfrm rot="10800000" flipH="1">
            <a:off x="837465" y="4473297"/>
            <a:ext cx="3101349" cy="994779"/>
          </a:xfrm>
          <a:prstGeom prst="bentConnector4">
            <a:avLst>
              <a:gd name="adj1" fmla="val -12095"/>
              <a:gd name="adj2" fmla="val 12298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78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8" name="TextBox 57"/>
          <p:cNvSpPr txBox="1"/>
          <p:nvPr/>
        </p:nvSpPr>
        <p:spPr>
          <a:xfrm>
            <a:off x="479792" y="473415"/>
            <a:ext cx="7943200" cy="369332"/>
          </a:xfrm>
          <a:prstGeom prst="rect">
            <a:avLst/>
          </a:prstGeom>
          <a:noFill/>
        </p:spPr>
        <p:txBody>
          <a:bodyPr wrap="none" rtlCol="0">
            <a:spAutoFit/>
          </a:bodyPr>
          <a:lstStyle/>
          <a:p>
            <a:r>
              <a:rPr lang="en-US" altLang="zh-TW" sz="1800" dirty="0"/>
              <a:t>Step 3: Then calculate the four edges of the region you want to perspective,</a:t>
            </a:r>
          </a:p>
        </p:txBody>
      </p:sp>
      <p:pic>
        <p:nvPicPr>
          <p:cNvPr id="2" name="Picture 1"/>
          <p:cNvPicPr>
            <a:picLocks noChangeAspect="1"/>
          </p:cNvPicPr>
          <p:nvPr/>
        </p:nvPicPr>
        <p:blipFill>
          <a:blip r:embed="rId3"/>
          <a:stretch>
            <a:fillRect/>
          </a:stretch>
        </p:blipFill>
        <p:spPr>
          <a:xfrm>
            <a:off x="589653" y="1326139"/>
            <a:ext cx="6353175" cy="5324475"/>
          </a:xfrm>
          <a:prstGeom prst="rect">
            <a:avLst/>
          </a:prstGeom>
        </p:spPr>
      </p:pic>
      <p:pic>
        <p:nvPicPr>
          <p:cNvPr id="3" name="Picture 2"/>
          <p:cNvPicPr>
            <a:picLocks noChangeAspect="1"/>
          </p:cNvPicPr>
          <p:nvPr/>
        </p:nvPicPr>
        <p:blipFill>
          <a:blip r:embed="rId4"/>
          <a:stretch>
            <a:fillRect/>
          </a:stretch>
        </p:blipFill>
        <p:spPr>
          <a:xfrm>
            <a:off x="7387439" y="1205805"/>
            <a:ext cx="1521170" cy="1311353"/>
          </a:xfrm>
          <a:prstGeom prst="rect">
            <a:avLst/>
          </a:prstGeom>
        </p:spPr>
      </p:pic>
      <p:cxnSp>
        <p:nvCxnSpPr>
          <p:cNvPr id="6" name="Elbow Connector 5"/>
          <p:cNvCxnSpPr>
            <a:stCxn id="13" idx="3"/>
            <a:endCxn id="3" idx="0"/>
          </p:cNvCxnSpPr>
          <p:nvPr/>
        </p:nvCxnSpPr>
        <p:spPr>
          <a:xfrm>
            <a:off x="7611922" y="992828"/>
            <a:ext cx="536102" cy="21297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58217" y="1946809"/>
            <a:ext cx="551754" cy="276999"/>
          </a:xfrm>
          <a:prstGeom prst="rect">
            <a:avLst/>
          </a:prstGeom>
          <a:noFill/>
        </p:spPr>
        <p:txBody>
          <a:bodyPr wrap="none" rtlCol="0">
            <a:spAutoFit/>
          </a:bodyPr>
          <a:lstStyle/>
          <a:p>
            <a:r>
              <a:rPr lang="en-US" altLang="zh-TW" sz="1200" b="1">
                <a:solidFill>
                  <a:srgbClr val="C00000"/>
                </a:solidFill>
              </a:rPr>
              <a:t>ID 30</a:t>
            </a:r>
            <a:endParaRPr lang="zh-TW" altLang="en-US" sz="1200" b="1">
              <a:solidFill>
                <a:srgbClr val="C00000"/>
              </a:solidFill>
            </a:endParaRPr>
          </a:p>
        </p:txBody>
      </p:sp>
      <p:sp>
        <p:nvSpPr>
          <p:cNvPr id="20" name="TextBox 19"/>
          <p:cNvSpPr txBox="1"/>
          <p:nvPr/>
        </p:nvSpPr>
        <p:spPr>
          <a:xfrm>
            <a:off x="7387439" y="1946809"/>
            <a:ext cx="551754" cy="276999"/>
          </a:xfrm>
          <a:prstGeom prst="rect">
            <a:avLst/>
          </a:prstGeom>
          <a:noFill/>
        </p:spPr>
        <p:txBody>
          <a:bodyPr wrap="none" rtlCol="0">
            <a:spAutoFit/>
          </a:bodyPr>
          <a:lstStyle/>
          <a:p>
            <a:r>
              <a:rPr lang="en-US" altLang="zh-TW" sz="1200" b="1">
                <a:solidFill>
                  <a:srgbClr val="C00000"/>
                </a:solidFill>
              </a:rPr>
              <a:t>ID 23</a:t>
            </a:r>
            <a:endParaRPr lang="zh-TW" altLang="en-US" sz="1200" b="1">
              <a:solidFill>
                <a:srgbClr val="C00000"/>
              </a:solidFill>
            </a:endParaRPr>
          </a:p>
        </p:txBody>
      </p:sp>
      <p:sp>
        <p:nvSpPr>
          <p:cNvPr id="21" name="TextBox 20"/>
          <p:cNvSpPr txBox="1"/>
          <p:nvPr/>
        </p:nvSpPr>
        <p:spPr>
          <a:xfrm>
            <a:off x="8184237" y="1274624"/>
            <a:ext cx="551754" cy="276999"/>
          </a:xfrm>
          <a:prstGeom prst="rect">
            <a:avLst/>
          </a:prstGeom>
          <a:noFill/>
        </p:spPr>
        <p:txBody>
          <a:bodyPr wrap="none" rtlCol="0">
            <a:spAutoFit/>
          </a:bodyPr>
          <a:lstStyle/>
          <a:p>
            <a:r>
              <a:rPr lang="en-US" altLang="zh-TW" sz="1200" b="1">
                <a:solidFill>
                  <a:srgbClr val="C00000"/>
                </a:solidFill>
              </a:rPr>
              <a:t>ID 33</a:t>
            </a:r>
            <a:endParaRPr lang="zh-TW" altLang="en-US" sz="1200" b="1">
              <a:solidFill>
                <a:srgbClr val="C00000"/>
              </a:solidFill>
            </a:endParaRPr>
          </a:p>
        </p:txBody>
      </p:sp>
      <p:sp>
        <p:nvSpPr>
          <p:cNvPr id="22" name="TextBox 21"/>
          <p:cNvSpPr txBox="1"/>
          <p:nvPr/>
        </p:nvSpPr>
        <p:spPr>
          <a:xfrm>
            <a:off x="7361228" y="1136124"/>
            <a:ext cx="551754" cy="276999"/>
          </a:xfrm>
          <a:prstGeom prst="rect">
            <a:avLst/>
          </a:prstGeom>
          <a:noFill/>
        </p:spPr>
        <p:txBody>
          <a:bodyPr wrap="none" rtlCol="0">
            <a:spAutoFit/>
          </a:bodyPr>
          <a:lstStyle/>
          <a:p>
            <a:r>
              <a:rPr lang="en-US" altLang="zh-TW" sz="1200" b="1">
                <a:solidFill>
                  <a:srgbClr val="C00000"/>
                </a:solidFill>
              </a:rPr>
              <a:t>ID 25</a:t>
            </a:r>
            <a:endParaRPr lang="zh-TW" altLang="en-US" sz="1200" b="1">
              <a:solidFill>
                <a:srgbClr val="C00000"/>
              </a:solidFill>
            </a:endParaRPr>
          </a:p>
        </p:txBody>
      </p:sp>
      <p:sp>
        <p:nvSpPr>
          <p:cNvPr id="11" name="Oval 10"/>
          <p:cNvSpPr/>
          <p:nvPr/>
        </p:nvSpPr>
        <p:spPr>
          <a:xfrm>
            <a:off x="7499911" y="136332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Oval 24"/>
          <p:cNvSpPr/>
          <p:nvPr/>
        </p:nvSpPr>
        <p:spPr>
          <a:xfrm>
            <a:off x="7561780" y="238485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Oval 25"/>
          <p:cNvSpPr/>
          <p:nvPr/>
        </p:nvSpPr>
        <p:spPr>
          <a:xfrm>
            <a:off x="8693464" y="1461411"/>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Oval 27"/>
          <p:cNvSpPr/>
          <p:nvPr/>
        </p:nvSpPr>
        <p:spPr>
          <a:xfrm>
            <a:off x="8711564" y="233958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65" y="3313066"/>
            <a:ext cx="1657012" cy="958518"/>
          </a:xfrm>
          <a:prstGeom prst="rect">
            <a:avLst/>
          </a:prstGeom>
          <a:ln>
            <a:solidFill>
              <a:schemeClr val="tx1"/>
            </a:solidFill>
          </a:ln>
        </p:spPr>
      </p:pic>
      <p:sp>
        <p:nvSpPr>
          <p:cNvPr id="13" name="Rectangle 12"/>
          <p:cNvSpPr/>
          <p:nvPr/>
        </p:nvSpPr>
        <p:spPr>
          <a:xfrm>
            <a:off x="5607847" y="838939"/>
            <a:ext cx="2004075" cy="307777"/>
          </a:xfrm>
          <a:prstGeom prst="rect">
            <a:avLst/>
          </a:prstGeom>
          <a:ln>
            <a:solidFill>
              <a:srgbClr val="FF0000"/>
            </a:solidFill>
          </a:ln>
        </p:spPr>
        <p:txBody>
          <a:bodyPr wrap="none">
            <a:spAutoFit/>
          </a:bodyPr>
          <a:lstStyle/>
          <a:p>
            <a:r>
              <a:rPr lang="en-US" altLang="zh-TW"/>
              <a:t> </a:t>
            </a:r>
            <a:r>
              <a:rPr lang="en-US" altLang="zh-TW">
                <a:solidFill>
                  <a:srgbClr val="FF0000"/>
                </a:solidFill>
              </a:rPr>
              <a:t>pts_dst are four points</a:t>
            </a:r>
            <a:endParaRPr lang="zh-TW" altLang="en-US"/>
          </a:p>
        </p:txBody>
      </p:sp>
      <p:sp>
        <p:nvSpPr>
          <p:cNvPr id="32" name="Rectangle 31"/>
          <p:cNvSpPr/>
          <p:nvPr/>
        </p:nvSpPr>
        <p:spPr>
          <a:xfrm>
            <a:off x="6979040" y="2981163"/>
            <a:ext cx="2038502" cy="276999"/>
          </a:xfrm>
          <a:prstGeom prst="rect">
            <a:avLst/>
          </a:prstGeom>
          <a:ln>
            <a:solidFill>
              <a:srgbClr val="FF0000"/>
            </a:solidFill>
          </a:ln>
        </p:spPr>
        <p:txBody>
          <a:bodyPr wrap="square">
            <a:spAutoFit/>
          </a:bodyPr>
          <a:lstStyle/>
          <a:p>
            <a:r>
              <a:rPr lang="en-US" altLang="zh-TW" sz="1200">
                <a:solidFill>
                  <a:srgbClr val="FF0000"/>
                </a:solidFill>
              </a:rPr>
              <a:t>pts_src are also four points</a:t>
            </a:r>
            <a:endParaRPr lang="zh-TW" altLang="en-US" sz="1200"/>
          </a:p>
        </p:txBody>
      </p:sp>
      <p:sp>
        <p:nvSpPr>
          <p:cNvPr id="33" name="Oval 32"/>
          <p:cNvSpPr/>
          <p:nvPr/>
        </p:nvSpPr>
        <p:spPr>
          <a:xfrm>
            <a:off x="7270567" y="327059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Oval 33"/>
          <p:cNvSpPr/>
          <p:nvPr/>
        </p:nvSpPr>
        <p:spPr>
          <a:xfrm>
            <a:off x="7250952" y="421969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Oval 34"/>
          <p:cNvSpPr/>
          <p:nvPr/>
        </p:nvSpPr>
        <p:spPr>
          <a:xfrm>
            <a:off x="8907726" y="326908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Oval 35"/>
          <p:cNvSpPr/>
          <p:nvPr/>
        </p:nvSpPr>
        <p:spPr>
          <a:xfrm>
            <a:off x="8925845" y="421968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589653" y="5542367"/>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36"/>
          <p:cNvSpPr/>
          <p:nvPr/>
        </p:nvSpPr>
        <p:spPr>
          <a:xfrm>
            <a:off x="589653" y="6250276"/>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Straight Arrow Connector 22"/>
          <p:cNvCxnSpPr>
            <a:stCxn id="17" idx="3"/>
            <a:endCxn id="13" idx="1"/>
          </p:cNvCxnSpPr>
          <p:nvPr/>
        </p:nvCxnSpPr>
        <p:spPr>
          <a:xfrm flipV="1">
            <a:off x="1186004" y="992828"/>
            <a:ext cx="4421843" cy="46310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3"/>
            <a:endCxn id="32" idx="1"/>
          </p:cNvCxnSpPr>
          <p:nvPr/>
        </p:nvCxnSpPr>
        <p:spPr>
          <a:xfrm flipV="1">
            <a:off x="1186004" y="3119663"/>
            <a:ext cx="5793036" cy="321209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16812" y="1354276"/>
            <a:ext cx="3583995" cy="985309"/>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40"/>
          <p:cNvSpPr txBox="1"/>
          <p:nvPr/>
        </p:nvSpPr>
        <p:spPr>
          <a:xfrm>
            <a:off x="4200807" y="1654031"/>
            <a:ext cx="1665841" cy="307777"/>
          </a:xfrm>
          <a:prstGeom prst="rect">
            <a:avLst/>
          </a:prstGeom>
          <a:noFill/>
        </p:spPr>
        <p:txBody>
          <a:bodyPr wrap="none" rtlCol="0">
            <a:spAutoFit/>
          </a:bodyPr>
          <a:lstStyle/>
          <a:p>
            <a:r>
              <a:rPr lang="en-US" altLang="zh-TW">
                <a:solidFill>
                  <a:srgbClr val="FFFF00"/>
                </a:solidFill>
              </a:rPr>
              <a:t>Find makers 25,33</a:t>
            </a:r>
            <a:endParaRPr lang="zh-TW" altLang="en-US">
              <a:solidFill>
                <a:srgbClr val="FFFF00"/>
              </a:solidFill>
            </a:endParaRPr>
          </a:p>
        </p:txBody>
      </p:sp>
      <p:sp>
        <p:nvSpPr>
          <p:cNvPr id="45" name="Rectangle 44"/>
          <p:cNvSpPr/>
          <p:nvPr/>
        </p:nvSpPr>
        <p:spPr>
          <a:xfrm>
            <a:off x="607759" y="3000550"/>
            <a:ext cx="6308376" cy="3094077"/>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TextBox 45"/>
          <p:cNvSpPr txBox="1"/>
          <p:nvPr/>
        </p:nvSpPr>
        <p:spPr>
          <a:xfrm>
            <a:off x="3551499" y="2720086"/>
            <a:ext cx="3427541" cy="307777"/>
          </a:xfrm>
          <a:prstGeom prst="rect">
            <a:avLst/>
          </a:prstGeom>
          <a:noFill/>
        </p:spPr>
        <p:txBody>
          <a:bodyPr wrap="none" rtlCol="0">
            <a:spAutoFit/>
          </a:bodyPr>
          <a:lstStyle/>
          <a:p>
            <a:r>
              <a:rPr lang="en-US" altLang="zh-TW">
                <a:solidFill>
                  <a:srgbClr val="FFFF00"/>
                </a:solidFill>
              </a:rPr>
              <a:t>Calculate the edge points for perspective</a:t>
            </a:r>
            <a:endParaRPr lang="zh-TW" altLang="en-US">
              <a:solidFill>
                <a:srgbClr val="FFFF00"/>
              </a:solidFill>
            </a:endParaRPr>
          </a:p>
        </p:txBody>
      </p:sp>
      <p:sp>
        <p:nvSpPr>
          <p:cNvPr id="38" name="Rectangle 4">
            <a:extLst>
              <a:ext uri="{FF2B5EF4-FFF2-40B4-BE49-F238E27FC236}">
                <a16:creationId xmlns:a16="http://schemas.microsoft.com/office/drawing/2014/main" id="{1EDF5BAC-2B70-4BA9-B2D8-20F8A32E2518}"/>
              </a:ext>
            </a:extLst>
          </p:cNvPr>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(2/2)</a:t>
            </a:r>
            <a:r>
              <a:rPr lang="en-US" altLang="zh-TW" sz="2800" b="1" dirty="0">
                <a:latin typeface="Times New Roman"/>
                <a:ea typeface="Times New Roman"/>
                <a:cs typeface="Times New Roman"/>
                <a:sym typeface="Times New Roman"/>
              </a:rPr>
              <a:t> 		</a:t>
            </a:r>
            <a:r>
              <a:rPr lang="en-US" altLang="zh-TW" sz="2000" dirty="0"/>
              <a:t>(</a:t>
            </a:r>
            <a:r>
              <a:rPr lang="en-US" altLang="zh-TW" sz="2000" dirty="0" err="1"/>
              <a:t>出題：Max</a:t>
            </a:r>
            <a:r>
              <a:rPr lang="en-US" altLang="zh-TW" sz="2000" dirty="0"/>
              <a:t>)</a:t>
            </a:r>
            <a:endParaRPr lang="zh-TW" altLang="en-US" sz="2000" dirty="0"/>
          </a:p>
        </p:txBody>
      </p:sp>
    </p:spTree>
    <p:extLst>
      <p:ext uri="{BB962C8B-B14F-4D97-AF65-F5344CB8AC3E}">
        <p14:creationId xmlns:p14="http://schemas.microsoft.com/office/powerpoint/2010/main" val="213629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61539" y="2689043"/>
            <a:ext cx="3122932" cy="2692182"/>
          </a:xfrm>
          <a:prstGeom prst="rect">
            <a:avLst/>
          </a:prstGeom>
        </p:spPr>
      </p:pic>
      <p:sp>
        <p:nvSpPr>
          <p:cNvPr id="47" name="Oval 46"/>
          <p:cNvSpPr/>
          <p:nvPr/>
        </p:nvSpPr>
        <p:spPr>
          <a:xfrm>
            <a:off x="1154129" y="297354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Oval 47"/>
          <p:cNvSpPr/>
          <p:nvPr/>
        </p:nvSpPr>
        <p:spPr>
          <a:xfrm>
            <a:off x="1204271" y="5193794"/>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Oval 48"/>
          <p:cNvSpPr/>
          <p:nvPr/>
        </p:nvSpPr>
        <p:spPr>
          <a:xfrm>
            <a:off x="3496775" y="323008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Oval 49"/>
          <p:cNvSpPr/>
          <p:nvPr/>
        </p:nvSpPr>
        <p:spPr>
          <a:xfrm>
            <a:off x="3585958" y="506704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5" y="3074061"/>
            <a:ext cx="3615702" cy="2091545"/>
          </a:xfrm>
          <a:prstGeom prst="rect">
            <a:avLst/>
          </a:prstGeom>
          <a:ln>
            <a:solidFill>
              <a:schemeClr val="tx1"/>
            </a:solidFill>
          </a:ln>
        </p:spPr>
      </p:pic>
      <p:sp>
        <p:nvSpPr>
          <p:cNvPr id="53" name="Oval 52"/>
          <p:cNvSpPr/>
          <p:nvPr/>
        </p:nvSpPr>
        <p:spPr>
          <a:xfrm>
            <a:off x="4564162" y="302555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Oval 53"/>
          <p:cNvSpPr/>
          <p:nvPr/>
        </p:nvSpPr>
        <p:spPr>
          <a:xfrm>
            <a:off x="4564162" y="513391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Oval 54"/>
          <p:cNvSpPr/>
          <p:nvPr/>
        </p:nvSpPr>
        <p:spPr>
          <a:xfrm>
            <a:off x="8204935" y="303162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Oval 55"/>
          <p:cNvSpPr/>
          <p:nvPr/>
        </p:nvSpPr>
        <p:spPr>
          <a:xfrm>
            <a:off x="8208938" y="511221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Straight Arrow Connector 13"/>
          <p:cNvCxnSpPr>
            <a:stCxn id="53" idx="1"/>
          </p:cNvCxnSpPr>
          <p:nvPr/>
        </p:nvCxnSpPr>
        <p:spPr>
          <a:xfrm flipH="1" flipV="1">
            <a:off x="1304555" y="3023336"/>
            <a:ext cx="3274293" cy="1680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4" idx="2"/>
          </p:cNvCxnSpPr>
          <p:nvPr/>
        </p:nvCxnSpPr>
        <p:spPr>
          <a:xfrm flipH="1">
            <a:off x="1304556" y="5183712"/>
            <a:ext cx="3259606" cy="7798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p:cNvCxnSpPr>
          <p:nvPr/>
        </p:nvCxnSpPr>
        <p:spPr>
          <a:xfrm flipH="1">
            <a:off x="3654206" y="3081416"/>
            <a:ext cx="4550729" cy="19846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1"/>
          </p:cNvCxnSpPr>
          <p:nvPr/>
        </p:nvCxnSpPr>
        <p:spPr>
          <a:xfrm flipH="1" flipV="1">
            <a:off x="3704348" y="5084028"/>
            <a:ext cx="4519276" cy="4277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a:stretch>
            <a:fillRect/>
          </a:stretch>
        </p:blipFill>
        <p:spPr>
          <a:xfrm>
            <a:off x="3925622" y="5765272"/>
            <a:ext cx="1264086" cy="1075582"/>
          </a:xfrm>
          <a:prstGeom prst="rect">
            <a:avLst/>
          </a:prstGeom>
        </p:spPr>
      </p:pic>
      <p:sp>
        <p:nvSpPr>
          <p:cNvPr id="63" name="Rectangle 62"/>
          <p:cNvSpPr/>
          <p:nvPr/>
        </p:nvSpPr>
        <p:spPr>
          <a:xfrm>
            <a:off x="248969" y="465231"/>
            <a:ext cx="10090087" cy="3139321"/>
          </a:xfrm>
          <a:prstGeom prst="rect">
            <a:avLst/>
          </a:prstGeom>
        </p:spPr>
        <p:txBody>
          <a:bodyPr wrap="square">
            <a:spAutoFit/>
          </a:bodyPr>
          <a:lstStyle/>
          <a:p>
            <a:pPr marL="360363" lvl="0" indent="-360363">
              <a:buSzPts val="2000"/>
              <a:buFont typeface="Noto Sans Symbols"/>
              <a:buChar char="❑"/>
            </a:pPr>
            <a:r>
              <a:rPr lang="en-US" altLang="zh-TW" sz="1800" dirty="0"/>
              <a:t>Do the perspective transform </a:t>
            </a:r>
          </a:p>
          <a:p>
            <a:pPr indent="361950"/>
            <a:r>
              <a:rPr lang="en-US" altLang="zh-TW" sz="1800" dirty="0"/>
              <a:t> - The function you will use for perspective transform</a:t>
            </a:r>
          </a:p>
          <a:p>
            <a:pPr indent="625475"/>
            <a:r>
              <a:rPr lang="en-US" altLang="zh-TW" sz="1800" dirty="0">
                <a:solidFill>
                  <a:srgbClr val="FF0000"/>
                </a:solidFill>
              </a:rPr>
              <a:t>     </a:t>
            </a:r>
            <a:r>
              <a:rPr lang="en-US" altLang="zh-TW" sz="1800" dirty="0" err="1">
                <a:solidFill>
                  <a:srgbClr val="FF0000"/>
                </a:solidFill>
              </a:rPr>
              <a:t>retval</a:t>
            </a:r>
            <a:r>
              <a:rPr lang="en-US" altLang="zh-TW" sz="1800" dirty="0">
                <a:solidFill>
                  <a:srgbClr val="FF0000"/>
                </a:solidFill>
              </a:rPr>
              <a:t>, mask=cv2.findHomography(</a:t>
            </a:r>
            <a:r>
              <a:rPr lang="en-US" altLang="zh-TW" sz="1800" dirty="0" err="1">
                <a:solidFill>
                  <a:srgbClr val="FF0000"/>
                </a:solidFill>
              </a:rPr>
              <a:t>srcPoints</a:t>
            </a:r>
            <a:r>
              <a:rPr lang="en-US" altLang="zh-TW" sz="1800" dirty="0">
                <a:solidFill>
                  <a:srgbClr val="FF0000"/>
                </a:solidFill>
              </a:rPr>
              <a:t>, </a:t>
            </a:r>
            <a:r>
              <a:rPr lang="en-US" altLang="zh-TW" sz="1800" dirty="0" err="1">
                <a:solidFill>
                  <a:srgbClr val="FF0000"/>
                </a:solidFill>
              </a:rPr>
              <a:t>dstPoints</a:t>
            </a:r>
            <a:r>
              <a:rPr lang="en-US" altLang="zh-TW" sz="1800" dirty="0">
                <a:solidFill>
                  <a:srgbClr val="FF0000"/>
                </a:solidFill>
              </a:rPr>
              <a:t>[, method[, </a:t>
            </a:r>
          </a:p>
          <a:p>
            <a:r>
              <a:rPr lang="en-US" altLang="zh-TW" sz="1800" dirty="0">
                <a:solidFill>
                  <a:srgbClr val="FF0000"/>
                </a:solidFill>
              </a:rPr>
              <a:t>                             </a:t>
            </a:r>
            <a:r>
              <a:rPr lang="en-US" altLang="zh-TW" sz="1800" dirty="0" err="1">
                <a:solidFill>
                  <a:srgbClr val="FF0000"/>
                </a:solidFill>
              </a:rPr>
              <a:t>ransacReprojThreshold</a:t>
            </a:r>
            <a:r>
              <a:rPr lang="en-US" altLang="zh-TW" sz="1800" dirty="0">
                <a:solidFill>
                  <a:srgbClr val="FF0000"/>
                </a:solidFill>
              </a:rPr>
              <a:t>[, mask[, </a:t>
            </a:r>
            <a:r>
              <a:rPr lang="en-US" altLang="zh-TW" sz="1800" dirty="0" err="1">
                <a:solidFill>
                  <a:srgbClr val="FF0000"/>
                </a:solidFill>
              </a:rPr>
              <a:t>maxIters</a:t>
            </a:r>
            <a:r>
              <a:rPr lang="en-US" altLang="zh-TW" sz="1800" dirty="0">
                <a:solidFill>
                  <a:srgbClr val="FF0000"/>
                </a:solidFill>
              </a:rPr>
              <a:t>[, confidence]]]]])</a:t>
            </a:r>
          </a:p>
          <a:p>
            <a:endParaRPr lang="en-US" altLang="zh-TW" sz="1800" dirty="0">
              <a:solidFill>
                <a:srgbClr val="FF0000"/>
              </a:solidFill>
            </a:endParaRPr>
          </a:p>
          <a:p>
            <a:pPr indent="896938"/>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 cv2.warpPerspective(</a:t>
            </a:r>
            <a:r>
              <a:rPr lang="en-US" altLang="zh-TW" sz="1800" dirty="0" err="1">
                <a:solidFill>
                  <a:srgbClr val="FF0000"/>
                </a:solidFill>
              </a:rPr>
              <a:t>src</a:t>
            </a:r>
            <a:r>
              <a:rPr lang="en-US" altLang="zh-TW" sz="1800" dirty="0">
                <a:solidFill>
                  <a:srgbClr val="FF0000"/>
                </a:solidFill>
              </a:rPr>
              <a:t>, M, </a:t>
            </a:r>
            <a:r>
              <a:rPr lang="en-US" altLang="zh-TW" sz="1800" dirty="0" err="1">
                <a:solidFill>
                  <a:srgbClr val="FF0000"/>
                </a:solidFill>
              </a:rPr>
              <a:t>dsize</a:t>
            </a:r>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flags[, </a:t>
            </a:r>
            <a:r>
              <a:rPr lang="en-US" altLang="zh-TW" sz="1800" dirty="0" err="1">
                <a:solidFill>
                  <a:srgbClr val="FF0000"/>
                </a:solidFill>
              </a:rPr>
              <a:t>borderMode</a:t>
            </a:r>
            <a:r>
              <a:rPr lang="en-US" altLang="zh-TW" sz="1800" dirty="0">
                <a:solidFill>
                  <a:srgbClr val="FF0000"/>
                </a:solidFill>
              </a:rPr>
              <a:t>[, </a:t>
            </a:r>
          </a:p>
          <a:p>
            <a:pPr indent="896938"/>
            <a:r>
              <a:rPr lang="en-US" altLang="zh-TW" sz="1800" dirty="0">
                <a:solidFill>
                  <a:srgbClr val="FF0000"/>
                </a:solidFill>
              </a:rPr>
              <a:t>               </a:t>
            </a:r>
            <a:r>
              <a:rPr lang="en-US" altLang="zh-TW" sz="1800" dirty="0" err="1">
                <a:solidFill>
                  <a:srgbClr val="FF0000"/>
                </a:solidFill>
              </a:rPr>
              <a:t>borderValue</a:t>
            </a:r>
            <a:r>
              <a:rPr lang="en-US" altLang="zh-TW" sz="1800" dirty="0">
                <a:solidFill>
                  <a:srgbClr val="FF0000"/>
                </a:solidFill>
              </a:rPr>
              <a:t>]]]])</a:t>
            </a:r>
          </a:p>
          <a:p>
            <a:pPr indent="271463"/>
            <a:endParaRPr lang="en-US" altLang="zh-TW" sz="1800" dirty="0">
              <a:solidFill>
                <a:srgbClr val="FF0000"/>
              </a:solidFill>
            </a:endParaRPr>
          </a:p>
          <a:p>
            <a:pPr indent="271463"/>
            <a:endParaRPr lang="zh-TW" altLang="en-US" sz="1800" dirty="0">
              <a:solidFill>
                <a:srgbClr val="FF0000"/>
              </a:solidFill>
            </a:endParaRPr>
          </a:p>
          <a:p>
            <a:pPr marL="360363" lvl="0" indent="-360363">
              <a:buSzPts val="2000"/>
              <a:buFont typeface="Noto Sans Symbols"/>
              <a:buChar char="❑"/>
            </a:pPr>
            <a:endParaRPr lang="en-US" altLang="zh-TW" sz="1800" dirty="0"/>
          </a:p>
          <a:p>
            <a:pPr marL="360363" lvl="0" indent="-360363">
              <a:buSzPts val="2000"/>
              <a:buFont typeface="Noto Sans Symbols"/>
              <a:buChar char="❑"/>
            </a:pPr>
            <a:endParaRPr lang="en-US" altLang="zh-TW" sz="1800" dirty="0"/>
          </a:p>
        </p:txBody>
      </p:sp>
      <p:sp>
        <p:nvSpPr>
          <p:cNvPr id="66" name="Google Shape;121;p6"/>
          <p:cNvSpPr txBox="1">
            <a:spLocks noGrp="1"/>
          </p:cNvSpPr>
          <p:nvPr>
            <p:ph type="title"/>
          </p:nvPr>
        </p:nvSpPr>
        <p:spPr>
          <a:xfrm>
            <a:off x="0" y="84066"/>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cs typeface="Calibri" panose="020F0502020204030204" pitchFamily="34" charset="0"/>
                <a:sym typeface="Times New Roman"/>
              </a:rPr>
              <a:t>3. (20%) Perspective Transform:</a:t>
            </a:r>
            <a:r>
              <a:rPr lang="en-US" sz="2000" b="1" dirty="0">
                <a:latin typeface="Times New Roman"/>
                <a:ea typeface="Times New Roman"/>
                <a:cs typeface="Times New Roman"/>
                <a:sym typeface="Times New Roman"/>
              </a:rPr>
              <a:t>                                    </a:t>
            </a:r>
            <a:r>
              <a:rPr lang="en-US" sz="2000" b="1" dirty="0">
                <a:solidFill>
                  <a:srgbClr val="FF0000"/>
                </a:solidFill>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  </a:t>
            </a:r>
            <a:r>
              <a:rPr lang="en-US" sz="2000" dirty="0"/>
              <a:t>(</a:t>
            </a:r>
            <a:r>
              <a:rPr lang="en-US" sz="2000" dirty="0" err="1"/>
              <a:t>出題：Max</a:t>
            </a:r>
            <a:r>
              <a:rPr lang="en-US" sz="2000" dirty="0"/>
              <a:t>)</a:t>
            </a:r>
            <a:endParaRPr sz="2000" b="1" dirty="0">
              <a:latin typeface="Times New Roman"/>
              <a:ea typeface="Times New Roman"/>
              <a:cs typeface="Times New Roman"/>
              <a:sym typeface="Times New Roman"/>
            </a:endParaRPr>
          </a:p>
        </p:txBody>
      </p:sp>
      <p:cxnSp>
        <p:nvCxnSpPr>
          <p:cNvPr id="24" name="Google Shape;143;p8">
            <a:extLst>
              <a:ext uri="{FF2B5EF4-FFF2-40B4-BE49-F238E27FC236}">
                <a16:creationId xmlns:a16="http://schemas.microsoft.com/office/drawing/2014/main" id="{E48786CA-0055-4230-B7DA-61C37DDA85B8}"/>
              </a:ext>
            </a:extLst>
          </p:cNvPr>
          <p:cNvCxnSpPr/>
          <p:nvPr/>
        </p:nvCxnSpPr>
        <p:spPr>
          <a:xfrm>
            <a:off x="843335" y="2655777"/>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25" name="Google Shape;144;p8">
            <a:extLst>
              <a:ext uri="{FF2B5EF4-FFF2-40B4-BE49-F238E27FC236}">
                <a16:creationId xmlns:a16="http://schemas.microsoft.com/office/drawing/2014/main" id="{677D1E2C-8DA4-4677-A883-97AB171918C2}"/>
              </a:ext>
            </a:extLst>
          </p:cNvPr>
          <p:cNvCxnSpPr/>
          <p:nvPr/>
        </p:nvCxnSpPr>
        <p:spPr>
          <a:xfrm flipH="1">
            <a:off x="843335" y="2655777"/>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26" name="Google Shape;145;p8">
            <a:extLst>
              <a:ext uri="{FF2B5EF4-FFF2-40B4-BE49-F238E27FC236}">
                <a16:creationId xmlns:a16="http://schemas.microsoft.com/office/drawing/2014/main" id="{FFA06700-228C-41A5-9612-4546D8FCB639}"/>
              </a:ext>
            </a:extLst>
          </p:cNvPr>
          <p:cNvSpPr txBox="1"/>
          <p:nvPr/>
        </p:nvSpPr>
        <p:spPr>
          <a:xfrm>
            <a:off x="1292956" y="2330633"/>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27" name="Google Shape;146;p8">
            <a:extLst>
              <a:ext uri="{FF2B5EF4-FFF2-40B4-BE49-F238E27FC236}">
                <a16:creationId xmlns:a16="http://schemas.microsoft.com/office/drawing/2014/main" id="{44D35AD5-A979-40EF-99B3-633BD07E5382}"/>
              </a:ext>
            </a:extLst>
          </p:cNvPr>
          <p:cNvSpPr txBox="1"/>
          <p:nvPr/>
        </p:nvSpPr>
        <p:spPr>
          <a:xfrm>
            <a:off x="555402" y="2904664"/>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28" name="Google Shape;147;p8">
            <a:extLst>
              <a:ext uri="{FF2B5EF4-FFF2-40B4-BE49-F238E27FC236}">
                <a16:creationId xmlns:a16="http://schemas.microsoft.com/office/drawing/2014/main" id="{D1EF65AF-C6D4-41C7-8993-DBCFED8C3FA0}"/>
              </a:ext>
            </a:extLst>
          </p:cNvPr>
          <p:cNvSpPr txBox="1"/>
          <p:nvPr/>
        </p:nvSpPr>
        <p:spPr>
          <a:xfrm>
            <a:off x="596114" y="2383298"/>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sp>
        <p:nvSpPr>
          <p:cNvPr id="2" name="箭號: 向下 1">
            <a:extLst>
              <a:ext uri="{FF2B5EF4-FFF2-40B4-BE49-F238E27FC236}">
                <a16:creationId xmlns:a16="http://schemas.microsoft.com/office/drawing/2014/main" id="{5B055E0E-5F3E-4D75-90B0-9E44D39DCD4F}"/>
              </a:ext>
            </a:extLst>
          </p:cNvPr>
          <p:cNvSpPr/>
          <p:nvPr/>
        </p:nvSpPr>
        <p:spPr>
          <a:xfrm>
            <a:off x="4359083" y="5407374"/>
            <a:ext cx="397163" cy="209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1720CAD-DDF4-4DC2-BAC7-0F981A0BAF1E}"/>
              </a:ext>
            </a:extLst>
          </p:cNvPr>
          <p:cNvSpPr txBox="1"/>
          <p:nvPr/>
        </p:nvSpPr>
        <p:spPr>
          <a:xfrm>
            <a:off x="3830232" y="5503462"/>
            <a:ext cx="809144" cy="307777"/>
          </a:xfrm>
          <a:prstGeom prst="rect">
            <a:avLst/>
          </a:prstGeom>
          <a:noFill/>
        </p:spPr>
        <p:txBody>
          <a:bodyPr wrap="square" rtlCol="0">
            <a:spAutoFit/>
          </a:bodyPr>
          <a:lstStyle/>
          <a:p>
            <a:r>
              <a:rPr lang="en-US" altLang="zh-TW" dirty="0"/>
              <a:t>Result:</a:t>
            </a:r>
            <a:endParaRPr lang="zh-TW" altLang="en-US" dirty="0"/>
          </a:p>
        </p:txBody>
      </p:sp>
    </p:spTree>
    <p:extLst>
      <p:ext uri="{BB962C8B-B14F-4D97-AF65-F5344CB8AC3E}">
        <p14:creationId xmlns:p14="http://schemas.microsoft.com/office/powerpoint/2010/main" val="3928263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4. (20%) PCA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出題：Mark</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dirty="0"/>
              <a:t>4.1 </a:t>
            </a:r>
            <a:r>
              <a:rPr lang="en-US" altLang="zh-TW" dirty="0">
                <a:solidFill>
                  <a:schemeClr val="tx1"/>
                </a:solidFill>
              </a:rPr>
              <a:t>Image Reconstruction</a:t>
            </a:r>
            <a:r>
              <a:rPr lang="en-US" dirty="0"/>
              <a:t> (10%)</a:t>
            </a:r>
            <a:endParaRPr dirty="0"/>
          </a:p>
          <a:p>
            <a:pPr marL="0" lvl="1" indent="0">
              <a:lnSpc>
                <a:spcPct val="150000"/>
              </a:lnSpc>
              <a:buSzPts val="2400"/>
              <a:buNone/>
            </a:pPr>
            <a:r>
              <a:rPr lang="en-US" sz="2000" dirty="0">
                <a:latin typeface="Arial"/>
                <a:ea typeface="Arial"/>
                <a:cs typeface="Arial"/>
                <a:sym typeface="Arial"/>
              </a:rPr>
              <a:t>4.2 Compute the reconstruction error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15</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0694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title"/>
          </p:nvPr>
        </p:nvSpPr>
        <p:spPr>
          <a:xfrm>
            <a:off x="0" y="11687"/>
            <a:ext cx="9133438" cy="637628"/>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700"/>
              <a:buNone/>
            </a:pPr>
            <a:r>
              <a:rPr lang="en-US" b="1" dirty="0">
                <a:latin typeface="Arial"/>
                <a:ea typeface="Arial"/>
                <a:cs typeface="Arial"/>
                <a:sym typeface="Arial"/>
              </a:rPr>
              <a:t>4</a:t>
            </a:r>
            <a:r>
              <a:rPr lang="en-US" sz="2800" b="1" dirty="0">
                <a:latin typeface="Arial"/>
                <a:ea typeface="Arial"/>
                <a:cs typeface="Arial"/>
                <a:sym typeface="Arial"/>
              </a:rPr>
              <a:t>.1 (10%) PCA - Image Reconstruction (1/2)</a:t>
            </a:r>
            <a:r>
              <a:rPr lang="en-US" b="1" dirty="0">
                <a:latin typeface="Arial"/>
                <a:ea typeface="Arial"/>
                <a:cs typeface="Arial"/>
                <a:sym typeface="Arial"/>
              </a:rPr>
              <a:t>  </a:t>
            </a:r>
            <a:r>
              <a:rPr lang="en-US" sz="2800" b="1" dirty="0">
                <a:latin typeface="Arial"/>
                <a:ea typeface="Arial"/>
                <a:cs typeface="Arial"/>
                <a:sym typeface="Arial"/>
              </a:rPr>
              <a:t> </a:t>
            </a:r>
            <a:r>
              <a:rPr lang="en-US" sz="1800" dirty="0"/>
              <a:t>(</a:t>
            </a:r>
            <a:r>
              <a:rPr lang="en-US" sz="1800" dirty="0" err="1"/>
              <a:t>出題：Mark</a:t>
            </a:r>
            <a:r>
              <a:rPr lang="en-US" sz="1800" dirty="0"/>
              <a:t>)</a:t>
            </a:r>
            <a:endParaRPr sz="2800" b="1" dirty="0">
              <a:latin typeface="Arial"/>
              <a:ea typeface="Arial"/>
              <a:cs typeface="Arial"/>
              <a:sym typeface="Arial"/>
            </a:endParaRPr>
          </a:p>
        </p:txBody>
      </p:sp>
      <p:sp>
        <p:nvSpPr>
          <p:cNvPr id="64" name="Google Shape;64;p1"/>
          <p:cNvSpPr txBox="1">
            <a:spLocks noGrp="1"/>
          </p:cNvSpPr>
          <p:nvPr>
            <p:ph type="body" idx="1"/>
          </p:nvPr>
        </p:nvSpPr>
        <p:spPr>
          <a:xfrm>
            <a:off x="0" y="649314"/>
            <a:ext cx="8780336" cy="6056286"/>
          </a:xfrm>
          <a:prstGeom prst="rect">
            <a:avLst/>
          </a:prstGeom>
          <a:noFill/>
          <a:ln>
            <a:noFill/>
          </a:ln>
        </p:spPr>
        <p:txBody>
          <a:bodyPr spcFirstLastPara="1" wrap="square" lIns="68550" tIns="34275" rIns="68550" bIns="34275" anchor="t" anchorCtr="0">
            <a:noAutofit/>
          </a:bodyPr>
          <a:lstStyle/>
          <a:p>
            <a:pPr marL="357188" lvl="0" indent="-357188" algn="l" rtl="0">
              <a:lnSpc>
                <a:spcPct val="100000"/>
              </a:lnSpc>
              <a:spcBef>
                <a:spcPts val="0"/>
              </a:spcBef>
              <a:spcAft>
                <a:spcPts val="0"/>
              </a:spcAft>
              <a:buSzPts val="2000"/>
            </a:pPr>
            <a:r>
              <a:rPr lang="en-US" dirty="0">
                <a:latin typeface="Arial"/>
                <a:ea typeface="Arial"/>
                <a:cs typeface="Arial"/>
                <a:sym typeface="Arial"/>
              </a:rPr>
              <a:t>Given: Images of school badge</a:t>
            </a:r>
            <a:endParaRPr dirty="0"/>
          </a:p>
          <a:p>
            <a:pPr marL="342900">
              <a:lnSpc>
                <a:spcPct val="100000"/>
              </a:lnSpc>
              <a:spcBef>
                <a:spcPts val="0"/>
              </a:spcBef>
              <a:buSzPts val="2000"/>
            </a:pPr>
            <a:r>
              <a:rPr lang="en-US" dirty="0">
                <a:latin typeface="Arial"/>
                <a:ea typeface="Arial"/>
                <a:cs typeface="Arial"/>
                <a:sym typeface="Arial"/>
              </a:rPr>
              <a:t>Q1: Using </a:t>
            </a:r>
            <a:r>
              <a:rPr lang="en-US" dirty="0">
                <a:solidFill>
                  <a:srgbClr val="FF0000"/>
                </a:solidFill>
                <a:latin typeface="Arial"/>
                <a:ea typeface="Arial"/>
                <a:cs typeface="Arial"/>
                <a:sym typeface="Arial"/>
              </a:rPr>
              <a:t>PCA</a:t>
            </a:r>
            <a:r>
              <a:rPr lang="en-US" dirty="0">
                <a:latin typeface="Arial"/>
                <a:ea typeface="Arial"/>
                <a:cs typeface="Arial"/>
                <a:sym typeface="Arial"/>
              </a:rPr>
              <a:t> to do dimension reduction then reconstruct, click button “</a:t>
            </a:r>
            <a:r>
              <a:rPr lang="en-US" altLang="zh-TW" dirty="0">
                <a:solidFill>
                  <a:schemeClr val="tx1"/>
                </a:solidFill>
              </a:rPr>
              <a:t>4.1 Image Reconstruction</a:t>
            </a:r>
            <a:r>
              <a:rPr lang="en-US" dirty="0">
                <a:latin typeface="Arial"/>
                <a:ea typeface="Arial"/>
                <a:cs typeface="Arial"/>
                <a:sym typeface="Arial"/>
              </a:rPr>
              <a:t>” and show original </a:t>
            </a:r>
            <a:r>
              <a:rPr lang="en-US" dirty="0"/>
              <a:t>and reconstructed </a:t>
            </a:r>
            <a:r>
              <a:rPr lang="en-US" dirty="0">
                <a:latin typeface="Arial"/>
                <a:ea typeface="Arial"/>
                <a:cs typeface="Arial"/>
                <a:sym typeface="Arial"/>
              </a:rPr>
              <a:t>images.</a:t>
            </a:r>
          </a:p>
          <a:p>
            <a:pPr marL="342900">
              <a:lnSpc>
                <a:spcPct val="100000"/>
              </a:lnSpc>
              <a:spcBef>
                <a:spcPts val="0"/>
              </a:spcBef>
              <a:buSzPts val="2000"/>
            </a:pPr>
            <a:r>
              <a:rPr lang="en-US" dirty="0">
                <a:latin typeface="Arial"/>
                <a:ea typeface="Arial"/>
                <a:cs typeface="Arial"/>
                <a:sym typeface="Arial"/>
              </a:rPr>
              <a:t>H</a:t>
            </a:r>
            <a:r>
              <a:rPr lang="en-US" dirty="0"/>
              <a:t>int: Use PCA from python library </a:t>
            </a:r>
            <a:r>
              <a:rPr lang="en-US" dirty="0" err="1">
                <a:latin typeface="Consolas" panose="020B0609020204030204" pitchFamily="49" charset="0"/>
              </a:rPr>
              <a:t>sklearn.decomposition</a:t>
            </a: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endParaRPr dirty="0">
              <a:latin typeface="Arial"/>
              <a:ea typeface="Arial"/>
              <a:cs typeface="Arial"/>
              <a:sym typeface="Arial"/>
            </a:endParaRPr>
          </a:p>
        </p:txBody>
      </p:sp>
      <p:sp>
        <p:nvSpPr>
          <p:cNvPr id="65" name="Google Shape;65;p1"/>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16</a:t>
            </a:fld>
            <a:endParaRPr sz="900">
              <a:solidFill>
                <a:srgbClr val="888888"/>
              </a:solidFill>
              <a:latin typeface="Calibri"/>
              <a:ea typeface="Calibri"/>
              <a:cs typeface="Calibri"/>
              <a:sym typeface="Calibri"/>
            </a:endParaRPr>
          </a:p>
        </p:txBody>
      </p:sp>
      <p:pic>
        <p:nvPicPr>
          <p:cNvPr id="66" name="Google Shape;66;p1"/>
          <p:cNvPicPr preferRelativeResize="0"/>
          <p:nvPr/>
        </p:nvPicPr>
        <p:blipFill rotWithShape="1">
          <a:blip r:embed="rId3">
            <a:alphaModFix/>
          </a:blip>
          <a:srcRect/>
          <a:stretch/>
        </p:blipFill>
        <p:spPr>
          <a:xfrm>
            <a:off x="0" y="2399030"/>
            <a:ext cx="9013371" cy="25568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2"/>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17</a:t>
            </a:fld>
            <a:endParaRPr sz="900">
              <a:solidFill>
                <a:srgbClr val="888888"/>
              </a:solidFill>
              <a:latin typeface="Calibri"/>
              <a:ea typeface="Calibri"/>
              <a:cs typeface="Calibri"/>
              <a:sym typeface="Calibri"/>
            </a:endParaRPr>
          </a:p>
        </p:txBody>
      </p:sp>
      <p:sp>
        <p:nvSpPr>
          <p:cNvPr id="73" name="Google Shape;73;p2"/>
          <p:cNvSpPr txBox="1">
            <a:spLocks noGrp="1"/>
          </p:cNvSpPr>
          <p:nvPr>
            <p:ph type="title"/>
          </p:nvPr>
        </p:nvSpPr>
        <p:spPr>
          <a:xfrm>
            <a:off x="0" y="11687"/>
            <a:ext cx="9133500" cy="637500"/>
          </a:xfrm>
          <a:prstGeom prst="rect">
            <a:avLst/>
          </a:prstGeom>
          <a:noFill/>
          <a:ln>
            <a:noFill/>
          </a:ln>
        </p:spPr>
        <p:txBody>
          <a:bodyPr spcFirstLastPara="1" wrap="square" lIns="68550" tIns="34275" rIns="68550" bIns="34275" anchor="ctr" anchorCtr="0">
            <a:noAutofit/>
          </a:bodyPr>
          <a:lstStyle/>
          <a:p>
            <a:pPr lvl="0">
              <a:buSzPts val="700"/>
            </a:pPr>
            <a:r>
              <a:rPr lang="en-US" sz="2000" b="1" dirty="0">
                <a:latin typeface="Arial"/>
                <a:ea typeface="Arial"/>
                <a:cs typeface="Arial"/>
                <a:sym typeface="Arial"/>
              </a:rPr>
              <a:t>4.2 (10%) PCA - </a:t>
            </a:r>
            <a:r>
              <a:rPr lang="en-US" sz="2000" b="1" dirty="0">
                <a:ea typeface="Arial"/>
                <a:cs typeface="Arial"/>
                <a:sym typeface="Arial"/>
              </a:rPr>
              <a:t>Compute the Reconstruction Error </a:t>
            </a:r>
            <a:r>
              <a:rPr lang="en-US" sz="2000" b="1" dirty="0">
                <a:latin typeface="Arial"/>
                <a:ea typeface="Arial"/>
                <a:cs typeface="Arial"/>
                <a:sym typeface="Arial"/>
              </a:rPr>
              <a:t>(2/2) 	</a:t>
            </a:r>
            <a:r>
              <a:rPr lang="en-US" sz="1600" dirty="0"/>
              <a:t>(</a:t>
            </a:r>
            <a:r>
              <a:rPr lang="en-US" sz="1600" dirty="0" err="1"/>
              <a:t>出題：Mark</a:t>
            </a:r>
            <a:r>
              <a:rPr lang="en-US" sz="1600" dirty="0"/>
              <a:t>)</a:t>
            </a:r>
            <a:endParaRPr sz="2800" b="1" dirty="0">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64;p1">
                <a:extLst>
                  <a:ext uri="{FF2B5EF4-FFF2-40B4-BE49-F238E27FC236}">
                    <a16:creationId xmlns:a16="http://schemas.microsoft.com/office/drawing/2014/main" id="{45FFCE7D-B5A2-4ED2-86CB-F098CFC662AF}"/>
                  </a:ext>
                </a:extLst>
              </p:cNvPr>
              <p:cNvSpPr txBox="1">
                <a:spLocks/>
              </p:cNvSpPr>
              <p:nvPr/>
            </p:nvSpPr>
            <p:spPr>
              <a:xfrm>
                <a:off x="0" y="649187"/>
                <a:ext cx="8780336" cy="1125511"/>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357188" indent="-357188">
                  <a:lnSpc>
                    <a:spcPct val="100000"/>
                  </a:lnSpc>
                  <a:spcBef>
                    <a:spcPts val="0"/>
                  </a:spcBef>
                </a:pPr>
                <a:r>
                  <a:rPr lang="en-US" dirty="0"/>
                  <a:t>Given: Images of school badge</a:t>
                </a:r>
              </a:p>
              <a:p>
                <a:pPr marL="357188" indent="-357188">
                  <a:lnSpc>
                    <a:spcPct val="100000"/>
                  </a:lnSpc>
                  <a:spcBef>
                    <a:spcPts val="0"/>
                  </a:spcBef>
                </a:pPr>
                <a:r>
                  <a:rPr lang="en-US" dirty="0"/>
                  <a:t>Q2: Computing the </a:t>
                </a:r>
                <a:r>
                  <a:rPr lang="en-US" dirty="0">
                    <a:solidFill>
                      <a:srgbClr val="FF0000"/>
                    </a:solidFill>
                  </a:rPr>
                  <a:t>reconstruction error (RE) </a:t>
                </a:r>
                <a:r>
                  <a:rPr lang="en-US" dirty="0"/>
                  <a:t>for each school badge, and click button “</a:t>
                </a:r>
                <a:r>
                  <a:rPr lang="en-US" altLang="zh-TW" dirty="0">
                    <a:solidFill>
                      <a:schemeClr val="tx1"/>
                    </a:solidFill>
                  </a:rPr>
                  <a:t>4.2 Compute the reconstruction error</a:t>
                </a:r>
                <a:r>
                  <a:rPr lang="en-US" dirty="0"/>
                  <a:t>” and print out on the console.</a:t>
                </a:r>
              </a:p>
              <a:p>
                <a:pPr marL="357188" indent="-357188">
                  <a:lnSpc>
                    <a:spcPct val="100000"/>
                  </a:lnSpc>
                  <a:spcBef>
                    <a:spcPts val="0"/>
                  </a:spcBef>
                </a:pPr>
                <a:r>
                  <a:rPr lang="en-US" dirty="0"/>
                  <a:t>EX: </a:t>
                </a:r>
                <a:br>
                  <a:rPr lang="en-US" dirty="0"/>
                </a:br>
                <a:br>
                  <a:rPr lang="en-US" dirty="0"/>
                </a:br>
                <a:r>
                  <a:rPr lang="en-US" dirty="0"/>
                  <a:t>Using the reference formula as shown below:</a:t>
                </a:r>
                <a:br>
                  <a:rPr lang="en-US" dirty="0"/>
                </a:br>
                <a14:m>
                  <m:oMath xmlns:m="http://schemas.openxmlformats.org/officeDocument/2006/math">
                    <m:r>
                      <a:rPr lang="en-US" b="0" i="1" smtClean="0">
                        <a:latin typeface="Cambria Math" panose="02040503050406030204" pitchFamily="18" charset="0"/>
                      </a:rPr>
                      <m:t>𝑅𝐸</m:t>
                    </m:r>
                    <m:r>
                      <a:rPr lang="en-US" b="0" i="1"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𝑝𝑖𝑥𝑒𝑙𝑠</m:t>
                            </m:r>
                          </m:sub>
                        </m:sSub>
                      </m:sup>
                      <m:e>
                        <m:d>
                          <m:dPr>
                            <m:begChr m:val="‖"/>
                            <m:endChr m:val="‖"/>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e>
                        </m:d>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𝑜𝑟𝑖𝑔𝑖𝑛𝑎𝑙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𝑟𝑒𝑐𝑜𝑛𝑠𝑡𝑟𝑢𝑐𝑡𝑖𝑜𝑛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endParaRPr lang="en-US" dirty="0"/>
              </a:p>
              <a:p>
                <a:pPr marL="357188" indent="-357188">
                  <a:lnSpc>
                    <a:spcPct val="100000"/>
                  </a:lnSpc>
                  <a:spcBef>
                    <a:spcPts val="0"/>
                  </a:spcBef>
                </a:pPr>
                <a:r>
                  <a:rPr lang="en-US" dirty="0"/>
                  <a:t>Hint: </a:t>
                </a:r>
                <a:br>
                  <a:rPr lang="en-US"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oMath>
                </a14:m>
                <a:r>
                  <a:rPr lang="en-US" dirty="0"/>
                  <a:t> is the modified result after the reconstruction </a:t>
                </a:r>
                <a:br>
                  <a:rPr lang="en-US" dirty="0"/>
                </a:br>
                <a:r>
                  <a:rPr lang="en-US" dirty="0"/>
                  <a:t>(which is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𝑇</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𝑇</m:t>
                    </m:r>
                    <m:d>
                      <m:dPr>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e>
                    </m:d>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𝑇</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𝑑𝑖𝑚𝑒𝑛𝑠𝑖𝑜𝑛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𝑟𝑒𝑑𝑢𝑐𝑡𝑖𝑜𝑛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𝑡𝑟𝑎𝑛𝑠𝑓𝑜𝑟𝑚𝑎𝑡𝑖𝑜𝑛</m:t>
                    </m:r>
                    <m:r>
                      <a:rPr lang="en-US" altLang="zh-TW" b="0" i="1" smtClean="0">
                        <a:latin typeface="Cambria Math" panose="02040503050406030204" pitchFamily="18" charset="0"/>
                      </a:rPr>
                      <m:t>,</m:t>
                    </m:r>
                  </m:oMath>
                </a14:m>
                <a:r>
                  <a:rPr lang="en-US" dirty="0"/>
                  <a:t>)</a:t>
                </a:r>
                <a:br>
                  <a:rPr lang="en-US" dirty="0"/>
                </a:br>
                <a:r>
                  <a:rPr lang="en-US" dirty="0"/>
                  <a:t>You should do post processing such as normalization to make the gray value fall in the range [0, 255]</a:t>
                </a:r>
                <a:br>
                  <a:rPr lang="en-US" dirty="0"/>
                </a:br>
                <a:br>
                  <a:rPr lang="en-US" dirty="0"/>
                </a:br>
                <a:br>
                  <a:rPr lang="en-US" dirty="0"/>
                </a:br>
                <a:br>
                  <a:rPr lang="en-US" dirty="0"/>
                </a:br>
                <a:br>
                  <a:rPr lang="en-US" dirty="0"/>
                </a:br>
                <a:br>
                  <a:rPr lang="en-US" dirty="0"/>
                </a:br>
                <a:endParaRPr lang="en-US" dirty="0"/>
              </a:p>
            </p:txBody>
          </p:sp>
        </mc:Choice>
        <mc:Fallback xmlns="">
          <p:sp>
            <p:nvSpPr>
              <p:cNvPr id="5" name="Google Shape;64;p1">
                <a:extLst>
                  <a:ext uri="{FF2B5EF4-FFF2-40B4-BE49-F238E27FC236}">
                    <a16:creationId xmlns:a16="http://schemas.microsoft.com/office/drawing/2014/main" id="{45FFCE7D-B5A2-4ED2-86CB-F098CFC662AF}"/>
                  </a:ext>
                </a:extLst>
              </p:cNvPr>
              <p:cNvSpPr txBox="1">
                <a:spLocks noRot="1" noChangeAspect="1" noMove="1" noResize="1" noEditPoints="1" noAdjustHandles="1" noChangeArrowheads="1" noChangeShapeType="1" noTextEdit="1"/>
              </p:cNvSpPr>
              <p:nvPr/>
            </p:nvSpPr>
            <p:spPr>
              <a:xfrm>
                <a:off x="0" y="649187"/>
                <a:ext cx="8780336" cy="1125511"/>
              </a:xfrm>
              <a:prstGeom prst="rect">
                <a:avLst/>
              </a:prstGeom>
              <a:blipFill>
                <a:blip r:embed="rId3"/>
                <a:stretch>
                  <a:fillRect l="-1181" t="-6486" r="-347" b="-371892"/>
                </a:stretch>
              </a:blipFill>
              <a:ln>
                <a:noFill/>
              </a:ln>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46A5EBC3-21B1-4FF9-91E1-279E8F4FD04D}"/>
              </a:ext>
            </a:extLst>
          </p:cNvPr>
          <p:cNvPicPr>
            <a:picLocks noChangeAspect="1"/>
          </p:cNvPicPr>
          <p:nvPr/>
        </p:nvPicPr>
        <p:blipFill>
          <a:blip r:embed="rId4"/>
          <a:stretch>
            <a:fillRect/>
          </a:stretch>
        </p:blipFill>
        <p:spPr>
          <a:xfrm>
            <a:off x="0" y="2230668"/>
            <a:ext cx="9144000" cy="2891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67861" y="2429"/>
            <a:ext cx="9279721"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 (20%)Dogs and Cats classification Using R</a:t>
            </a:r>
            <a:r>
              <a:rPr lang="en-US" altLang="zh-CN" sz="2800" b="1" dirty="0"/>
              <a:t>esNet50</a:t>
            </a:r>
            <a:r>
              <a:rPr lang="en-US" altLang="zh-TW" sz="2800" b="1" dirty="0"/>
              <a:t> </a:t>
            </a:r>
            <a:r>
              <a:rPr lang="en-US" altLang="zh-TW" sz="2000" dirty="0"/>
              <a:t>(</a:t>
            </a:r>
            <a:r>
              <a:rPr lang="zh-CN" altLang="en-US" sz="2000" dirty="0"/>
              <a:t>出題：</a:t>
            </a:r>
            <a:r>
              <a:rPr lang="en-US" altLang="zh-TW" sz="2000" dirty="0"/>
              <a:t>B</a:t>
            </a:r>
            <a:r>
              <a:rPr lang="en-US" altLang="zh-CN" sz="2000" dirty="0"/>
              <a:t>ill</a:t>
            </a:r>
            <a:r>
              <a:rPr lang="en-US" altLang="zh-TW" sz="20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by yourself.</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2983314" y="4107353"/>
            <a:ext cx="4250606" cy="1830151"/>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7712" y="2201799"/>
            <a:ext cx="4799584" cy="1186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2</a:t>
            </a:r>
            <a:r>
              <a:rPr lang="en-US" altLang="zh-TW" sz="1600" dirty="0">
                <a:solidFill>
                  <a:srgbClr val="000000"/>
                </a:solidFill>
                <a:latin typeface="Arial"/>
                <a:cs typeface="Arial"/>
              </a:rPr>
              <a:t>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5217343" y="2187666"/>
            <a:ext cx="3407913" cy="1258606"/>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5180768" y="3501203"/>
            <a:ext cx="3649472" cy="307777"/>
          </a:xfrm>
          <a:prstGeom prst="rect">
            <a:avLst/>
          </a:prstGeom>
        </p:spPr>
        <p:txBody>
          <a:bodyPr wrap="square">
            <a:spAutoFit/>
          </a:bodyPr>
          <a:lstStyle/>
          <a:p>
            <a:r>
              <a:rPr lang="en-US" altLang="zh-TW" b="1" i="1" dirty="0"/>
              <a:t>Fig.</a:t>
            </a:r>
            <a:r>
              <a:rPr lang="en-US" altLang="zh-TW" i="1" dirty="0"/>
              <a:t> </a:t>
            </a:r>
            <a:r>
              <a:rPr lang="zh-TW" altLang="en-US" i="1" dirty="0"/>
              <a:t>Example of training with TensorBoard</a:t>
            </a:r>
          </a:p>
        </p:txBody>
      </p:sp>
      <p:grpSp>
        <p:nvGrpSpPr>
          <p:cNvPr id="5" name="群組 4">
            <a:extLst>
              <a:ext uri="{FF2B5EF4-FFF2-40B4-BE49-F238E27FC236}">
                <a16:creationId xmlns:a16="http://schemas.microsoft.com/office/drawing/2014/main" id="{1430D027-99C6-4BC6-A8AD-7DEE31FDE60D}"/>
              </a:ext>
            </a:extLst>
          </p:cNvPr>
          <p:cNvGrpSpPr/>
          <p:nvPr/>
        </p:nvGrpSpPr>
        <p:grpSpPr>
          <a:xfrm>
            <a:off x="263507" y="495518"/>
            <a:ext cx="8236177" cy="1359185"/>
            <a:chOff x="6165544" y="2706703"/>
            <a:chExt cx="8236177" cy="1359185"/>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6165544" y="2706703"/>
              <a:ext cx="3819704" cy="910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Training by your computer </a:t>
              </a:r>
              <a:r>
                <a:rPr lang="en-US" altLang="zh-TW" sz="1600" b="1" dirty="0">
                  <a:solidFill>
                    <a:srgbClr val="000000"/>
                  </a:solidFill>
                  <a:latin typeface="Arial"/>
                  <a:cs typeface="Arial"/>
                </a:rPr>
                <a:t>at least 5 epochs</a:t>
              </a:r>
              <a:r>
                <a:rPr lang="en-US" altLang="zh-TW" sz="1600" dirty="0">
                  <a:solidFill>
                    <a:srgbClr val="000000"/>
                  </a:solidFill>
                  <a:latin typeface="Arial"/>
                  <a:cs typeface="Arial"/>
                </a:rPr>
                <a:t> and show(or upload) your source code of </a:t>
              </a:r>
              <a:r>
                <a:rPr lang="en-US" altLang="zh-TW" sz="1600" dirty="0" err="1">
                  <a:solidFill>
                    <a:srgbClr val="000000"/>
                  </a:solidFill>
                  <a:latin typeface="Arial"/>
                  <a:cs typeface="Arial"/>
                </a:rPr>
                <a:t>R</a:t>
              </a:r>
              <a:r>
                <a:rPr lang="en-US" altLang="zh-CN" sz="1600" dirty="0" err="1">
                  <a:solidFill>
                    <a:srgbClr val="000000"/>
                  </a:solidFill>
                  <a:latin typeface="Arial"/>
                  <a:cs typeface="Arial"/>
                </a:rPr>
                <a:t>esNet</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11322032" y="3758111"/>
              <a:ext cx="3079689" cy="307777"/>
            </a:xfrm>
            <a:prstGeom prst="rect">
              <a:avLst/>
            </a:prstGeom>
          </p:spPr>
          <p:txBody>
            <a:bodyPr wrap="none">
              <a:spAutoFit/>
            </a:bodyPr>
            <a:lstStyle/>
            <a:p>
              <a:r>
                <a:rPr lang="en-US" altLang="zh-TW" b="1" i="1" dirty="0"/>
                <a:t>F</a:t>
              </a:r>
              <a:r>
                <a:rPr lang="en-US" altLang="zh-CN" b="1" i="1" dirty="0"/>
                <a:t>ig. </a:t>
              </a:r>
              <a:r>
                <a:rPr lang="zh-TW" altLang="en-US" i="1" dirty="0"/>
                <a:t>Accuracy display during training</a:t>
              </a:r>
            </a:p>
          </p:txBody>
        </p:sp>
      </p:grpSp>
      <p:pic>
        <p:nvPicPr>
          <p:cNvPr id="8" name="圖片 7">
            <a:extLst>
              <a:ext uri="{FF2B5EF4-FFF2-40B4-BE49-F238E27FC236}">
                <a16:creationId xmlns:a16="http://schemas.microsoft.com/office/drawing/2014/main" id="{E11341EC-12BC-4DF9-B9A1-088E6E2C8A8D}"/>
              </a:ext>
            </a:extLst>
          </p:cNvPr>
          <p:cNvPicPr>
            <a:picLocks noChangeAspect="1"/>
          </p:cNvPicPr>
          <p:nvPr/>
        </p:nvPicPr>
        <p:blipFill>
          <a:blip r:embed="rId3"/>
          <a:stretch>
            <a:fillRect/>
          </a:stretch>
        </p:blipFill>
        <p:spPr>
          <a:xfrm>
            <a:off x="1768252" y="4478967"/>
            <a:ext cx="1560164" cy="1777674"/>
          </a:xfrm>
          <a:prstGeom prst="rect">
            <a:avLst/>
          </a:prstGeom>
        </p:spPr>
      </p:pic>
      <p:sp>
        <p:nvSpPr>
          <p:cNvPr id="9" name="矩形 8">
            <a:extLst>
              <a:ext uri="{FF2B5EF4-FFF2-40B4-BE49-F238E27FC236}">
                <a16:creationId xmlns:a16="http://schemas.microsoft.com/office/drawing/2014/main" id="{5EB040A4-4380-4B36-B7D6-E161623C96A9}"/>
              </a:ext>
            </a:extLst>
          </p:cNvPr>
          <p:cNvSpPr/>
          <p:nvPr/>
        </p:nvSpPr>
        <p:spPr>
          <a:xfrm>
            <a:off x="302083" y="4045830"/>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CN" sz="1800" b="1" dirty="0">
                <a:latin typeface="Calibri" panose="020F0502020204030204" pitchFamily="34" charset="0"/>
                <a:cs typeface="Calibri" panose="020F0502020204030204" pitchFamily="34" charset="0"/>
              </a:rPr>
              <a:t>5</a:t>
            </a:r>
            <a:r>
              <a:rPr lang="en-US" altLang="zh-TW" sz="1800" b="1" dirty="0">
                <a:latin typeface="Calibri" panose="020F0502020204030204" pitchFamily="34" charset="0"/>
                <a:cs typeface="Calibri" panose="020F0502020204030204" pitchFamily="34" charset="0"/>
              </a:rPr>
              <a:t>%</a:t>
            </a:r>
            <a:r>
              <a:rPr lang="en-US" altLang="zh-TW" sz="1800" dirty="0">
                <a:latin typeface="Calibri" panose="020F0502020204030204" pitchFamily="34" charset="0"/>
                <a:cs typeface="Calibri" panose="020F0502020204030204" pitchFamily="34" charset="0"/>
              </a:rPr>
              <a:t>)</a:t>
            </a:r>
          </a:p>
        </p:txBody>
      </p:sp>
      <p:pic>
        <p:nvPicPr>
          <p:cNvPr id="13" name="圖片 12">
            <a:extLst>
              <a:ext uri="{FF2B5EF4-FFF2-40B4-BE49-F238E27FC236}">
                <a16:creationId xmlns:a16="http://schemas.microsoft.com/office/drawing/2014/main" id="{0B8F606D-C52E-49BA-9A03-DE8D12CE2E78}"/>
              </a:ext>
            </a:extLst>
          </p:cNvPr>
          <p:cNvPicPr>
            <a:picLocks noChangeAspect="1"/>
          </p:cNvPicPr>
          <p:nvPr/>
        </p:nvPicPr>
        <p:blipFill rotWithShape="1">
          <a:blip r:embed="rId3"/>
          <a:srcRect l="37161" t="516" r="34054" b="88349"/>
          <a:stretch/>
        </p:blipFill>
        <p:spPr>
          <a:xfrm>
            <a:off x="4788375" y="4889814"/>
            <a:ext cx="2213428" cy="975409"/>
          </a:xfrm>
          <a:prstGeom prst="rect">
            <a:avLst/>
          </a:prstGeom>
        </p:spPr>
      </p:pic>
      <p:sp>
        <p:nvSpPr>
          <p:cNvPr id="14" name="矩形 13">
            <a:extLst>
              <a:ext uri="{FF2B5EF4-FFF2-40B4-BE49-F238E27FC236}">
                <a16:creationId xmlns:a16="http://schemas.microsoft.com/office/drawing/2014/main" id="{F1389A6D-E5E9-452A-9F61-BD52A34B8925}"/>
              </a:ext>
            </a:extLst>
          </p:cNvPr>
          <p:cNvSpPr/>
          <p:nvPr/>
        </p:nvSpPr>
        <p:spPr>
          <a:xfrm>
            <a:off x="2365591" y="4458824"/>
            <a:ext cx="343650" cy="1956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1EDBC23-4691-4A00-9548-55A05F183149}"/>
              </a:ext>
            </a:extLst>
          </p:cNvPr>
          <p:cNvSpPr/>
          <p:nvPr/>
        </p:nvSpPr>
        <p:spPr>
          <a:xfrm>
            <a:off x="4794584" y="5104383"/>
            <a:ext cx="2207688" cy="6908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0317CB0-4CC6-46A5-8DD9-83FCD330266A}"/>
              </a:ext>
            </a:extLst>
          </p:cNvPr>
          <p:cNvCxnSpPr>
            <a:cxnSpLocks/>
          </p:cNvCxnSpPr>
          <p:nvPr/>
        </p:nvCxnSpPr>
        <p:spPr>
          <a:xfrm>
            <a:off x="2735072" y="4474464"/>
            <a:ext cx="4238752" cy="6299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線接點 16">
            <a:extLst>
              <a:ext uri="{FF2B5EF4-FFF2-40B4-BE49-F238E27FC236}">
                <a16:creationId xmlns:a16="http://schemas.microsoft.com/office/drawing/2014/main" id="{868DBB2E-C03A-48D3-9FED-9232F26C218C}"/>
              </a:ext>
            </a:extLst>
          </p:cNvPr>
          <p:cNvCxnSpPr>
            <a:cxnSpLocks/>
          </p:cNvCxnSpPr>
          <p:nvPr/>
        </p:nvCxnSpPr>
        <p:spPr>
          <a:xfrm>
            <a:off x="2365248" y="4665472"/>
            <a:ext cx="2442464" cy="1162304"/>
          </a:xfrm>
          <a:prstGeom prst="line">
            <a:avLst/>
          </a:prstGeom>
        </p:spPr>
        <p:style>
          <a:lnRef idx="1">
            <a:schemeClr val="accent2"/>
          </a:lnRef>
          <a:fillRef idx="0">
            <a:schemeClr val="accent2"/>
          </a:fillRef>
          <a:effectRef idx="0">
            <a:schemeClr val="accent2"/>
          </a:effectRef>
          <a:fontRef idx="minor">
            <a:schemeClr val="tx1"/>
          </a:fontRef>
        </p:style>
      </p:cxnSp>
      <p:sp>
        <p:nvSpPr>
          <p:cNvPr id="18" name="矩形 17">
            <a:extLst>
              <a:ext uri="{FF2B5EF4-FFF2-40B4-BE49-F238E27FC236}">
                <a16:creationId xmlns:a16="http://schemas.microsoft.com/office/drawing/2014/main" id="{EC4EEE36-87F6-45AE-8C7F-C3E39D8EF413}"/>
              </a:ext>
            </a:extLst>
          </p:cNvPr>
          <p:cNvSpPr/>
          <p:nvPr/>
        </p:nvSpPr>
        <p:spPr>
          <a:xfrm>
            <a:off x="3153895" y="6205028"/>
            <a:ext cx="2922595" cy="307777"/>
          </a:xfrm>
          <a:prstGeom prst="rect">
            <a:avLst/>
          </a:prstGeom>
        </p:spPr>
        <p:txBody>
          <a:bodyPr wrap="none">
            <a:spAutoFit/>
          </a:bodyPr>
          <a:lstStyle/>
          <a:p>
            <a:r>
              <a:rPr lang="en-US" altLang="zh-TW" b="1" i="1" dirty="0"/>
              <a:t>Fig. </a:t>
            </a:r>
            <a:r>
              <a:rPr lang="zh-TW" altLang="en-US" i="1" dirty="0"/>
              <a:t>Classification display example</a:t>
            </a:r>
          </a:p>
        </p:txBody>
      </p:sp>
      <p:pic>
        <p:nvPicPr>
          <p:cNvPr id="19" name="圖片 18">
            <a:extLst>
              <a:ext uri="{FF2B5EF4-FFF2-40B4-BE49-F238E27FC236}">
                <a16:creationId xmlns:a16="http://schemas.microsoft.com/office/drawing/2014/main" id="{98622694-AFB5-4A33-9735-C5D027EC506D}"/>
              </a:ext>
            </a:extLst>
          </p:cNvPr>
          <p:cNvPicPr>
            <a:picLocks noChangeAspect="1"/>
          </p:cNvPicPr>
          <p:nvPr/>
        </p:nvPicPr>
        <p:blipFill>
          <a:blip r:embed="rId4"/>
          <a:stretch>
            <a:fillRect/>
          </a:stretch>
        </p:blipFill>
        <p:spPr>
          <a:xfrm>
            <a:off x="5003515" y="513708"/>
            <a:ext cx="3749266" cy="985495"/>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2</a:t>
            </a:fld>
            <a:endParaRPr lang="en-US" sz="900">
              <a:solidFill>
                <a:srgbClr val="888888"/>
              </a:solidFill>
              <a:latin typeface="Calibri"/>
              <a:ea typeface="Calibri"/>
              <a:cs typeface="Calibri"/>
              <a:sym typeface="Calibri"/>
            </a:endParaRPr>
          </a:p>
        </p:txBody>
      </p:sp>
      <p:sp>
        <p:nvSpPr>
          <p:cNvPr id="10" name="Text Placeholder 9">
            <a:extLst>
              <a:ext uri="{FF2B5EF4-FFF2-40B4-BE49-F238E27FC236}">
                <a16:creationId xmlns:a16="http://schemas.microsoft.com/office/drawing/2014/main" id="{FFA2815D-7254-47C0-9FCD-4ABD8486437B}"/>
              </a:ext>
            </a:extLst>
          </p:cNvPr>
          <p:cNvSpPr>
            <a:spLocks noGrp="1"/>
          </p:cNvSpPr>
          <p:nvPr>
            <p:ph type="body" idx="1"/>
          </p:nvPr>
        </p:nvSpPr>
        <p:spPr>
          <a:xfrm>
            <a:off x="73175" y="776265"/>
            <a:ext cx="9070825" cy="5641471"/>
          </a:xfrm>
        </p:spPr>
        <p:txBody>
          <a:bodyPr/>
          <a:lstStyle/>
          <a:p>
            <a:r>
              <a:rPr lang="en-US" dirty="0"/>
              <a:t>Copying homework is strictly prohibited!! </a:t>
            </a:r>
            <a:r>
              <a:rPr lang="en-US" dirty="0">
                <a:solidFill>
                  <a:srgbClr val="FF0000"/>
                </a:solidFill>
              </a:rPr>
              <a:t>Penalty: Grade will be zero for both persons!!</a:t>
            </a:r>
          </a:p>
          <a:p>
            <a:r>
              <a:rPr lang="en-US" dirty="0"/>
              <a:t>If the code can’t run, you can come to our Lab within one week and show that your programming can work. Otherwise you will get zero!!</a:t>
            </a:r>
          </a:p>
          <a:p>
            <a:r>
              <a:rPr lang="en-US" dirty="0"/>
              <a:t>Due date =&gt;</a:t>
            </a:r>
            <a:r>
              <a:rPr lang="zh-TW" altLang="en-US" dirty="0">
                <a:solidFill>
                  <a:srgbClr val="FF0000"/>
                </a:solidFill>
              </a:rPr>
              <a:t> </a:t>
            </a:r>
            <a:r>
              <a:rPr lang="en-US" altLang="zh-TW" dirty="0">
                <a:solidFill>
                  <a:srgbClr val="FF0000"/>
                </a:solidFill>
              </a:rPr>
              <a:t>Midnight</a:t>
            </a:r>
            <a:r>
              <a:rPr lang="zh-TW" altLang="en-US" dirty="0">
                <a:solidFill>
                  <a:srgbClr val="FF0000"/>
                </a:solidFill>
              </a:rPr>
              <a:t> </a:t>
            </a:r>
            <a:r>
              <a:rPr lang="en-US" altLang="zh-TW" dirty="0">
                <a:solidFill>
                  <a:srgbClr val="FF0000"/>
                </a:solidFill>
              </a:rPr>
              <a:t>23:59:59</a:t>
            </a:r>
            <a:r>
              <a:rPr lang="zh-TW" altLang="en-US" dirty="0">
                <a:solidFill>
                  <a:srgbClr val="FF0000"/>
                </a:solidFill>
              </a:rPr>
              <a:t> </a:t>
            </a:r>
            <a:r>
              <a:rPr lang="en-US" altLang="zh-TW" dirty="0">
                <a:solidFill>
                  <a:srgbClr val="FF0000"/>
                </a:solidFill>
              </a:rPr>
              <a:t>on 2020/12/30 (Wed.)</a:t>
            </a:r>
            <a:endParaRPr lang="en-US" dirty="0">
              <a:solidFill>
                <a:srgbClr val="FF0000"/>
              </a:solidFill>
            </a:endParaRPr>
          </a:p>
          <a:p>
            <a:pPr lvl="1"/>
            <a:r>
              <a:rPr lang="en-US" dirty="0"/>
              <a:t>No delay. If you submit homework after deadline, you will get 0.</a:t>
            </a:r>
          </a:p>
          <a:p>
            <a:r>
              <a:rPr lang="en-US" dirty="0"/>
              <a:t>Upload to =&gt; </a:t>
            </a:r>
            <a:r>
              <a:rPr lang="en-US" dirty="0">
                <a:solidFill>
                  <a:srgbClr val="0070C0"/>
                </a:solidFill>
              </a:rPr>
              <a:t>140.116.154.1 -&gt; Upload/Homework/Hw</a:t>
            </a:r>
            <a:r>
              <a:rPr lang="en-US" altLang="zh-TW" dirty="0">
                <a:solidFill>
                  <a:srgbClr val="0070C0"/>
                </a:solidFill>
              </a:rPr>
              <a:t>2</a:t>
            </a:r>
            <a:endParaRPr lang="en-US" dirty="0">
              <a:solidFill>
                <a:srgbClr val="0070C0"/>
              </a:solidFill>
            </a:endParaRPr>
          </a:p>
          <a:p>
            <a:pPr lvl="1"/>
            <a:r>
              <a:rPr lang="en-US" dirty="0">
                <a:solidFill>
                  <a:srgbClr val="0070C0"/>
                </a:solidFill>
              </a:rPr>
              <a:t>User ID: cvdl2020 	Password: cvdl2020</a:t>
            </a:r>
          </a:p>
          <a:p>
            <a:r>
              <a:rPr lang="en-US" dirty="0"/>
              <a:t>Format</a:t>
            </a:r>
          </a:p>
          <a:p>
            <a:pPr lvl="1"/>
            <a:r>
              <a:rPr lang="en-US" dirty="0"/>
              <a:t>Filename</a:t>
            </a:r>
            <a:r>
              <a:rPr lang="en-US"/>
              <a:t>: Hw2_</a:t>
            </a:r>
            <a:r>
              <a:rPr lang="en-US" dirty="0"/>
              <a:t>StudentID_Name_Version.rar</a:t>
            </a:r>
          </a:p>
          <a:p>
            <a:pPr lvl="5" indent="-185738"/>
            <a:r>
              <a:rPr lang="en-US" dirty="0"/>
              <a:t>Ex: Hw2_F71234567_林小明_V1.rar</a:t>
            </a:r>
          </a:p>
          <a:p>
            <a:pPr lvl="5" indent="-185738"/>
            <a:r>
              <a:rPr lang="en-US" dirty="0"/>
              <a:t>If you want to update your file, you should update your version to be V2, ex: Hw2_F71234567_林小明_V2.rar</a:t>
            </a:r>
          </a:p>
          <a:p>
            <a:pPr lvl="1"/>
            <a:r>
              <a:rPr lang="en-US" dirty="0"/>
              <a:t>Content: </a:t>
            </a:r>
            <a:r>
              <a:rPr lang="en-US" dirty="0">
                <a:solidFill>
                  <a:srgbClr val="FF0000"/>
                </a:solidFill>
              </a:rPr>
              <a:t>project folder</a:t>
            </a:r>
            <a:r>
              <a:rPr lang="en-US" dirty="0"/>
              <a:t>*( including the pictures )</a:t>
            </a:r>
            <a:br>
              <a:rPr lang="en-US" dirty="0"/>
            </a:br>
            <a:r>
              <a:rPr lang="en-US" dirty="0"/>
              <a:t>	            *note: remove your “Debug” folder to reduce file size</a:t>
            </a:r>
          </a:p>
          <a:p>
            <a:endParaRPr lang="en-US" dirty="0"/>
          </a:p>
        </p:txBody>
      </p:sp>
      <p:sp>
        <p:nvSpPr>
          <p:cNvPr id="12" name="Shape 90">
            <a:extLst>
              <a:ext uri="{FF2B5EF4-FFF2-40B4-BE49-F238E27FC236}">
                <a16:creationId xmlns:a16="http://schemas.microsoft.com/office/drawing/2014/main" id="{EB0CEA43-15DC-466C-8D16-58885C574F9F}"/>
              </a:ext>
            </a:extLst>
          </p:cNvPr>
          <p:cNvSpPr txBox="1">
            <a:spLocks noGrp="1"/>
          </p:cNvSpPr>
          <p:nvPr>
            <p:ph type="title"/>
          </p:nvPr>
        </p:nvSpPr>
        <p:spPr>
          <a:xfrm>
            <a:off x="0" y="50334"/>
            <a:ext cx="7886700" cy="582300"/>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(1/2)</a:t>
            </a:r>
          </a:p>
        </p:txBody>
      </p:sp>
    </p:spTree>
    <p:extLst>
      <p:ext uri="{BB962C8B-B14F-4D97-AF65-F5344CB8AC3E}">
        <p14:creationId xmlns:p14="http://schemas.microsoft.com/office/powerpoint/2010/main" val="251721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05B116-1216-4523-953D-54ADF115B742}"/>
              </a:ext>
            </a:extLst>
          </p:cNvPr>
          <p:cNvPicPr>
            <a:picLocks noChangeAspect="1"/>
          </p:cNvPicPr>
          <p:nvPr/>
        </p:nvPicPr>
        <p:blipFill>
          <a:blip r:embed="rId2"/>
          <a:stretch>
            <a:fillRect/>
          </a:stretch>
        </p:blipFill>
        <p:spPr>
          <a:xfrm>
            <a:off x="456355" y="2418629"/>
            <a:ext cx="5230494" cy="1151641"/>
          </a:xfrm>
          <a:prstGeom prst="rect">
            <a:avLst/>
          </a:prstGeom>
        </p:spPr>
      </p:pic>
      <p:pic>
        <p:nvPicPr>
          <p:cNvPr id="7" name="圖片 6">
            <a:extLst>
              <a:ext uri="{FF2B5EF4-FFF2-40B4-BE49-F238E27FC236}">
                <a16:creationId xmlns:a16="http://schemas.microsoft.com/office/drawing/2014/main" id="{3E392B7D-B6B2-49FE-8EAC-78BD1D82B311}"/>
              </a:ext>
            </a:extLst>
          </p:cNvPr>
          <p:cNvPicPr>
            <a:picLocks noChangeAspect="1"/>
          </p:cNvPicPr>
          <p:nvPr/>
        </p:nvPicPr>
        <p:blipFill>
          <a:blip r:embed="rId3"/>
          <a:stretch>
            <a:fillRect/>
          </a:stretch>
        </p:blipFill>
        <p:spPr>
          <a:xfrm>
            <a:off x="470463" y="3621458"/>
            <a:ext cx="5216850" cy="1125203"/>
          </a:xfrm>
          <a:prstGeom prst="rect">
            <a:avLst/>
          </a:prstGeom>
        </p:spPr>
      </p:pic>
      <p:pic>
        <p:nvPicPr>
          <p:cNvPr id="2" name="圖片 1">
            <a:extLst>
              <a:ext uri="{FF2B5EF4-FFF2-40B4-BE49-F238E27FC236}">
                <a16:creationId xmlns:a16="http://schemas.microsoft.com/office/drawing/2014/main" id="{FCE00503-6C3B-41E9-921A-5BA729EE563F}"/>
              </a:ext>
            </a:extLst>
          </p:cNvPr>
          <p:cNvPicPr>
            <a:picLocks noChangeAspect="1"/>
          </p:cNvPicPr>
          <p:nvPr/>
        </p:nvPicPr>
        <p:blipFill>
          <a:blip r:embed="rId4"/>
          <a:stretch>
            <a:fillRect/>
          </a:stretch>
        </p:blipFill>
        <p:spPr>
          <a:xfrm>
            <a:off x="5914353" y="310714"/>
            <a:ext cx="2465065" cy="3295516"/>
          </a:xfrm>
          <a:prstGeom prst="rect">
            <a:avLst/>
          </a:prstGeom>
        </p:spPr>
      </p:pic>
      <p:sp>
        <p:nvSpPr>
          <p:cNvPr id="3" name="矩形 2">
            <a:extLst>
              <a:ext uri="{FF2B5EF4-FFF2-40B4-BE49-F238E27FC236}">
                <a16:creationId xmlns:a16="http://schemas.microsoft.com/office/drawing/2014/main" id="{5A1D096E-CFEB-4EB1-BC6C-AD155D883BA0}"/>
              </a:ext>
            </a:extLst>
          </p:cNvPr>
          <p:cNvSpPr/>
          <p:nvPr/>
        </p:nvSpPr>
        <p:spPr>
          <a:xfrm>
            <a:off x="209296" y="220887"/>
            <a:ext cx="5716016" cy="2092881"/>
          </a:xfrm>
          <a:prstGeom prst="rect">
            <a:avLst/>
          </a:prstGeom>
        </p:spPr>
        <p:txBody>
          <a:bodyPr wrap="square">
            <a:spAutoFit/>
          </a:bodyPr>
          <a:lstStyle/>
          <a:p>
            <a:r>
              <a:rPr lang="en-US" altLang="zh-CN" sz="1600" dirty="0"/>
              <a:t>5.4 Improve ResNet50 with the method in yolov4:</a:t>
            </a:r>
          </a:p>
          <a:p>
            <a:endParaRPr lang="en-US" altLang="zh-CN" dirty="0"/>
          </a:p>
          <a:p>
            <a:endParaRPr lang="en-US" altLang="zh-TW" dirty="0"/>
          </a:p>
          <a:p>
            <a:pPr marL="179388"/>
            <a:r>
              <a:rPr lang="en-US" altLang="zh-TW" dirty="0"/>
              <a:t>Due to the early appearance of </a:t>
            </a:r>
            <a:r>
              <a:rPr lang="en-US" altLang="zh-CN" dirty="0"/>
              <a:t>ResNet50</a:t>
            </a:r>
            <a:r>
              <a:rPr lang="en-US" altLang="zh-TW" dirty="0"/>
              <a:t>, many augmentation methods have not implemented. In the latest</a:t>
            </a:r>
            <a:r>
              <a:rPr lang="en-US" altLang="zh-CN" dirty="0"/>
              <a:t> ResNet50</a:t>
            </a:r>
            <a:r>
              <a:rPr lang="en-US" altLang="zh-TW" dirty="0"/>
              <a:t>, Random-Erasing have been used to greatly improve the accuracy, so why don‘t we use this method on</a:t>
            </a:r>
            <a:r>
              <a:rPr lang="en-US" altLang="zh-CN" dirty="0"/>
              <a:t> ResNet50</a:t>
            </a:r>
            <a:r>
              <a:rPr lang="en-US" altLang="zh-TW" dirty="0"/>
              <a:t>?</a:t>
            </a:r>
            <a:r>
              <a:rPr lang="zh-TW" altLang="en-US" dirty="0"/>
              <a:t> </a:t>
            </a:r>
            <a:r>
              <a:rPr lang="en-US" altLang="zh-TW" b="1" dirty="0"/>
              <a:t>W</a:t>
            </a:r>
            <a:r>
              <a:rPr lang="zh-TW" altLang="en-US" b="1" dirty="0"/>
              <a:t>rite the code </a:t>
            </a:r>
            <a:r>
              <a:rPr lang="en-US" altLang="zh-TW" b="1" dirty="0"/>
              <a:t>of Random-Erasing</a:t>
            </a:r>
            <a:r>
              <a:rPr lang="en-US" altLang="zh-TW" dirty="0"/>
              <a:t> </a:t>
            </a:r>
            <a:r>
              <a:rPr lang="en-US" altLang="zh-TW" b="1" dirty="0"/>
              <a:t>(</a:t>
            </a:r>
            <a:r>
              <a:rPr lang="en-US" altLang="zh-CN" b="1" dirty="0"/>
              <a:t>3</a:t>
            </a:r>
            <a:r>
              <a:rPr lang="en-US" altLang="zh-TW" b="1" dirty="0"/>
              <a:t>%)</a:t>
            </a:r>
            <a:r>
              <a:rPr lang="zh-TW" altLang="en-US" b="1" dirty="0"/>
              <a:t> </a:t>
            </a:r>
            <a:r>
              <a:rPr lang="zh-TW" altLang="en-US" dirty="0"/>
              <a:t>and </a:t>
            </a:r>
            <a:r>
              <a:rPr lang="zh-TW" altLang="en-US" b="1" dirty="0"/>
              <a:t>draw the comparison table </a:t>
            </a:r>
            <a:r>
              <a:rPr lang="en-US" altLang="zh-TW" b="1" dirty="0"/>
              <a:t>of accuracy</a:t>
            </a:r>
            <a:r>
              <a:rPr lang="zh-TW" altLang="en-US" dirty="0"/>
              <a:t>, save it as a picture.</a:t>
            </a:r>
            <a:r>
              <a:rPr lang="en-US" altLang="zh-TW" b="1" dirty="0"/>
              <a:t>(2%)</a:t>
            </a:r>
          </a:p>
        </p:txBody>
      </p:sp>
      <p:sp>
        <p:nvSpPr>
          <p:cNvPr id="9" name="矩形 8">
            <a:extLst>
              <a:ext uri="{FF2B5EF4-FFF2-40B4-BE49-F238E27FC236}">
                <a16:creationId xmlns:a16="http://schemas.microsoft.com/office/drawing/2014/main" id="{B4410333-8265-4124-8EBB-6B91F2CAEC30}"/>
              </a:ext>
            </a:extLst>
          </p:cNvPr>
          <p:cNvSpPr/>
          <p:nvPr/>
        </p:nvSpPr>
        <p:spPr>
          <a:xfrm>
            <a:off x="6244360" y="5484147"/>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10" name="矩形 9">
            <a:extLst>
              <a:ext uri="{FF2B5EF4-FFF2-40B4-BE49-F238E27FC236}">
                <a16:creationId xmlns:a16="http://schemas.microsoft.com/office/drawing/2014/main" id="{7B560CB1-BF2B-434B-BE06-B9AAE0AB9737}"/>
              </a:ext>
            </a:extLst>
          </p:cNvPr>
          <p:cNvSpPr/>
          <p:nvPr/>
        </p:nvSpPr>
        <p:spPr>
          <a:xfrm>
            <a:off x="421522" y="5235970"/>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5"/>
              </a:rPr>
              <a:t>Random Erasing Data Augmentation</a:t>
            </a:r>
            <a:endParaRPr lang="zh-TW" altLang="en-US" dirty="0"/>
          </a:p>
        </p:txBody>
      </p:sp>
      <p:sp>
        <p:nvSpPr>
          <p:cNvPr id="11" name="矩形 10">
            <a:extLst>
              <a:ext uri="{FF2B5EF4-FFF2-40B4-BE49-F238E27FC236}">
                <a16:creationId xmlns:a16="http://schemas.microsoft.com/office/drawing/2014/main" id="{7687BEC5-1C85-4BF1-BF8E-37D24A71C672}"/>
              </a:ext>
            </a:extLst>
          </p:cNvPr>
          <p:cNvSpPr/>
          <p:nvPr/>
        </p:nvSpPr>
        <p:spPr>
          <a:xfrm>
            <a:off x="1447173" y="4841168"/>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12" name="矩形 11">
            <a:extLst>
              <a:ext uri="{FF2B5EF4-FFF2-40B4-BE49-F238E27FC236}">
                <a16:creationId xmlns:a16="http://schemas.microsoft.com/office/drawing/2014/main" id="{A7B824DC-C830-410B-B78E-9A758C4F3CD3}"/>
              </a:ext>
            </a:extLst>
          </p:cNvPr>
          <p:cNvSpPr/>
          <p:nvPr/>
        </p:nvSpPr>
        <p:spPr>
          <a:xfrm>
            <a:off x="5998579" y="3561990"/>
            <a:ext cx="2344333" cy="276999"/>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13" name="圖表 12">
            <a:extLst>
              <a:ext uri="{FF2B5EF4-FFF2-40B4-BE49-F238E27FC236}">
                <a16:creationId xmlns:a16="http://schemas.microsoft.com/office/drawing/2014/main" id="{2FCD9917-BF3F-413B-8663-FE5690C5A880}"/>
              </a:ext>
            </a:extLst>
          </p:cNvPr>
          <p:cNvGraphicFramePr>
            <a:graphicFrameLocks/>
          </p:cNvGraphicFramePr>
          <p:nvPr/>
        </p:nvGraphicFramePr>
        <p:xfrm>
          <a:off x="5709760" y="3790548"/>
          <a:ext cx="3113024" cy="171094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9978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6549"/>
            <a:ext cx="7886699" cy="605427"/>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(2/2)</a:t>
            </a:r>
            <a:endParaRPr lang="en-US" sz="2800" b="1" dirty="0">
              <a:solidFill>
                <a:srgbClr val="FF0000"/>
              </a:solidFill>
              <a:latin typeface="Arial"/>
              <a:ea typeface="Arial"/>
              <a:cs typeface="Arial"/>
              <a:sym typeface="Arial"/>
            </a:endParaRPr>
          </a:p>
        </p:txBody>
      </p:sp>
      <p:sp>
        <p:nvSpPr>
          <p:cNvPr id="99"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3</a:t>
            </a:fld>
            <a:endParaRPr lang="en-US" sz="900" dirty="0">
              <a:solidFill>
                <a:srgbClr val="888888"/>
              </a:solidFill>
              <a:latin typeface="Calibri"/>
              <a:ea typeface="Calibri"/>
              <a:cs typeface="Calibri"/>
              <a:sym typeface="Calibri"/>
            </a:endParaRPr>
          </a:p>
        </p:txBody>
      </p:sp>
      <p:sp>
        <p:nvSpPr>
          <p:cNvPr id="5" name="Text Placeholder 9">
            <a:extLst>
              <a:ext uri="{FF2B5EF4-FFF2-40B4-BE49-F238E27FC236}">
                <a16:creationId xmlns:a16="http://schemas.microsoft.com/office/drawing/2014/main" id="{F36B0FDB-5F82-4B18-8B2E-80ECBF69D58D}"/>
              </a:ext>
            </a:extLst>
          </p:cNvPr>
          <p:cNvSpPr txBox="1">
            <a:spLocks/>
          </p:cNvSpPr>
          <p:nvPr/>
        </p:nvSpPr>
        <p:spPr>
          <a:xfrm>
            <a:off x="210335" y="658032"/>
            <a:ext cx="8850299" cy="450896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76250" marR="0" lvl="0" indent="-342900" algn="l" rtl="0">
              <a:lnSpc>
                <a:spcPct val="90000"/>
              </a:lnSpc>
              <a:spcBef>
                <a:spcPts val="750"/>
              </a:spcBef>
              <a:spcAft>
                <a:spcPts val="0"/>
              </a:spcAft>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spcAft>
                <a:spcPts val="0"/>
              </a:spcAft>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altLang="zh-TW" dirty="0"/>
              <a:t>Python</a:t>
            </a:r>
          </a:p>
          <a:p>
            <a:pPr lvl="1"/>
            <a:r>
              <a:rPr lang="en-US" altLang="zh-TW" dirty="0"/>
              <a:t>Python 3.7 (</a:t>
            </a:r>
            <a:r>
              <a:rPr lang="en-US" altLang="zh-TW" dirty="0">
                <a:hlinkClick r:id="rId3"/>
              </a:rPr>
              <a:t>https://www.python.org/downloads/</a:t>
            </a:r>
            <a:r>
              <a:rPr lang="en-US" altLang="zh-TW" dirty="0"/>
              <a:t>)</a:t>
            </a:r>
          </a:p>
          <a:p>
            <a:pPr lvl="1"/>
            <a:r>
              <a:rPr lang="en-US" altLang="zh-TW" dirty="0" err="1"/>
              <a:t>opencv</a:t>
            </a:r>
            <a:r>
              <a:rPr lang="en-US" altLang="zh-TW" dirty="0"/>
              <a:t>-</a:t>
            </a:r>
            <a:r>
              <a:rPr lang="en-US" altLang="zh-TW" dirty="0" err="1"/>
              <a:t>contrib</a:t>
            </a:r>
            <a:r>
              <a:rPr lang="en-US" altLang="zh-TW" dirty="0"/>
              <a:t>-python (3.4.2.17)</a:t>
            </a:r>
          </a:p>
          <a:p>
            <a:pPr lvl="1"/>
            <a:r>
              <a:rPr lang="en-US" altLang="zh-TW" dirty="0"/>
              <a:t>Matplotlib 3.1.1</a:t>
            </a:r>
          </a:p>
          <a:p>
            <a:pPr lvl="1"/>
            <a:r>
              <a:rPr lang="en-US" altLang="zh-TW" dirty="0"/>
              <a:t>UI framework: pyqt5 (5.15.1)</a:t>
            </a:r>
          </a:p>
          <a:p>
            <a:endParaRPr lang="en-US" dirty="0"/>
          </a:p>
          <a:p>
            <a:r>
              <a:rPr lang="en-US" dirty="0"/>
              <a:t>C++ (check MFC guide in ftp)</a:t>
            </a:r>
          </a:p>
          <a:p>
            <a:pPr lvl="1"/>
            <a:r>
              <a:rPr lang="en-US" dirty="0"/>
              <a:t>OpenCV 3.3.1 (</a:t>
            </a:r>
            <a:r>
              <a:rPr lang="en-US" dirty="0">
                <a:hlinkClick r:id="rId4"/>
              </a:rPr>
              <a:t>https://opencv.org/release.html</a:t>
            </a:r>
            <a:r>
              <a:rPr lang="en-US" dirty="0"/>
              <a:t>)</a:t>
            </a:r>
          </a:p>
          <a:p>
            <a:pPr lvl="1"/>
            <a:r>
              <a:rPr lang="en-US" dirty="0"/>
              <a:t>Visual Studio 2015 (download  from </a:t>
            </a:r>
            <a:r>
              <a:rPr lang="en-US" dirty="0">
                <a:hlinkClick r:id="rId5"/>
              </a:rPr>
              <a:t>http://www.cc.ncku.edu.tw/download/</a:t>
            </a:r>
            <a:r>
              <a:rPr lang="en-US" dirty="0"/>
              <a:t>) </a:t>
            </a:r>
          </a:p>
          <a:p>
            <a:pPr lvl="1"/>
            <a:r>
              <a:rPr lang="en-US" dirty="0"/>
              <a:t>UI framework: MFC</a:t>
            </a:r>
          </a:p>
          <a:p>
            <a:pPr marL="13335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886699" cy="635915"/>
          </a:xfrm>
        </p:spPr>
        <p:txBody>
          <a:bodyPr/>
          <a:lstStyle/>
          <a:p>
            <a:r>
              <a:rPr lang="en-US" altLang="zh-TW" sz="2800" b="1" dirty="0"/>
              <a:t>Grading </a:t>
            </a:r>
            <a:endParaRPr lang="zh-TW" altLang="en-US" b="1" dirty="0">
              <a:solidFill>
                <a:srgbClr val="FF0000"/>
              </a:solidFill>
            </a:endParaRPr>
          </a:p>
        </p:txBody>
      </p:sp>
      <p:sp>
        <p:nvSpPr>
          <p:cNvPr id="3" name="文字版面配置區 2"/>
          <p:cNvSpPr>
            <a:spLocks noGrp="1"/>
          </p:cNvSpPr>
          <p:nvPr>
            <p:ph type="body" idx="1"/>
          </p:nvPr>
        </p:nvSpPr>
        <p:spPr>
          <a:xfrm>
            <a:off x="116922" y="428526"/>
            <a:ext cx="9027078" cy="5941054"/>
          </a:xfrm>
        </p:spPr>
        <p:txBody>
          <a:bodyPr/>
          <a:lstStyle/>
          <a:p>
            <a:pPr marL="133350" indent="0">
              <a:lnSpc>
                <a:spcPct val="100000"/>
              </a:lnSpc>
              <a:buNone/>
            </a:pPr>
            <a:r>
              <a:rPr lang="en-US" altLang="zh-TW" sz="1800" dirty="0"/>
              <a:t>1. </a:t>
            </a:r>
            <a:r>
              <a:rPr lang="en-US" altLang="zh-TW" sz="1800" dirty="0">
                <a:solidFill>
                  <a:srgbClr val="FF0000"/>
                </a:solidFill>
              </a:rPr>
              <a:t>(20%) </a:t>
            </a:r>
            <a:r>
              <a:rPr lang="en-US" altLang="zh-TW" sz="1800" dirty="0"/>
              <a:t>Background Subtraction </a:t>
            </a:r>
            <a:r>
              <a:rPr lang="zh-TW" altLang="en-US" sz="1800" dirty="0"/>
              <a:t>                                      </a:t>
            </a:r>
            <a:r>
              <a:rPr lang="en-US" altLang="zh-TW" sz="1800" dirty="0"/>
              <a:t>		(</a:t>
            </a:r>
            <a:r>
              <a:rPr lang="zh-CN" altLang="en-US" sz="1800" dirty="0"/>
              <a:t>出題：</a:t>
            </a:r>
            <a:r>
              <a:rPr lang="en-US" altLang="zh-TW" sz="1800" dirty="0">
                <a:latin typeface="Calibri" panose="020F0502020204030204" pitchFamily="34" charset="0"/>
                <a:cs typeface="Calibri" panose="020F0502020204030204" pitchFamily="34" charset="0"/>
              </a:rPr>
              <a:t>Brian</a:t>
            </a:r>
            <a:r>
              <a:rPr lang="en-US" altLang="zh-TW" sz="1800" dirty="0"/>
              <a:t>)</a:t>
            </a:r>
            <a:endParaRPr lang="en-US" altLang="zh-TW" sz="1800" dirty="0">
              <a:solidFill>
                <a:srgbClr val="FF0000"/>
              </a:solidFill>
            </a:endParaRPr>
          </a:p>
          <a:p>
            <a:pPr marL="176213" lvl="1" indent="0">
              <a:lnSpc>
                <a:spcPct val="100000"/>
              </a:lnSpc>
              <a:buNone/>
            </a:pPr>
            <a:r>
              <a:rPr lang="en-US" altLang="zh-TW" dirty="0">
                <a:latin typeface="+mj-lt"/>
              </a:rPr>
              <a:t>2.</a:t>
            </a:r>
            <a:r>
              <a:rPr lang="zh-TW" altLang="en-US" dirty="0">
                <a:latin typeface="+mj-lt"/>
              </a:rPr>
              <a:t> </a:t>
            </a:r>
            <a:r>
              <a:rPr lang="en-US" altLang="zh-TW" dirty="0">
                <a:solidFill>
                  <a:srgbClr val="FF0000"/>
                </a:solidFill>
                <a:latin typeface="+mj-lt"/>
              </a:rPr>
              <a:t>(20%) </a:t>
            </a:r>
            <a:r>
              <a:rPr lang="en-US" altLang="zh-TW" dirty="0">
                <a:latin typeface="+mj-lt"/>
              </a:rPr>
              <a:t>Optical Flow						</a:t>
            </a:r>
            <a:r>
              <a:rPr lang="en-US" altLang="zh-TW" dirty="0"/>
              <a:t>(</a:t>
            </a:r>
            <a:r>
              <a:rPr lang="zh-CN" altLang="en-US" dirty="0"/>
              <a:t>出題：</a:t>
            </a:r>
            <a:r>
              <a:rPr lang="en-US" altLang="zh-CN" dirty="0"/>
              <a:t>Kevin</a:t>
            </a:r>
            <a:r>
              <a:rPr lang="en-US" altLang="zh-TW" dirty="0"/>
              <a:t>)</a:t>
            </a:r>
            <a:br>
              <a:rPr lang="en-US" altLang="zh-TW" dirty="0"/>
            </a:br>
            <a:r>
              <a:rPr lang="en-US" altLang="zh-TW" dirty="0">
                <a:latin typeface="+mn-lt"/>
              </a:rPr>
              <a:t>     2.1 Preprocessing (10%)</a:t>
            </a:r>
          </a:p>
          <a:p>
            <a:pPr marL="176213" lvl="1" indent="0">
              <a:lnSpc>
                <a:spcPct val="100000"/>
              </a:lnSpc>
              <a:buNone/>
            </a:pPr>
            <a:r>
              <a:rPr lang="en-US" altLang="zh-TW" dirty="0">
                <a:latin typeface="+mn-lt"/>
              </a:rPr>
              <a:t>     2.2 Video tracking (10%)</a:t>
            </a:r>
          </a:p>
          <a:p>
            <a:pPr marL="176213" lvl="1" indent="0">
              <a:lnSpc>
                <a:spcPct val="100000"/>
              </a:lnSpc>
              <a:buNone/>
            </a:pPr>
            <a:r>
              <a:rPr lang="en-US" altLang="zh-TW" dirty="0">
                <a:latin typeface="+mj-lt"/>
              </a:rPr>
              <a:t>3. </a:t>
            </a:r>
            <a:r>
              <a:rPr lang="en-US" altLang="zh-TW" dirty="0">
                <a:solidFill>
                  <a:srgbClr val="FF0000"/>
                </a:solidFill>
                <a:latin typeface="+mj-lt"/>
              </a:rPr>
              <a:t>(20%) </a:t>
            </a:r>
            <a:r>
              <a:rPr lang="en-US" altLang="zh-TW" dirty="0">
                <a:latin typeface="+mj-lt"/>
              </a:rPr>
              <a:t>Perspective Transform					</a:t>
            </a:r>
            <a:r>
              <a:rPr lang="en-US" altLang="zh-TW" dirty="0"/>
              <a:t>(</a:t>
            </a:r>
            <a:r>
              <a:rPr lang="zh-CN" altLang="en-US" dirty="0"/>
              <a:t>出題：</a:t>
            </a:r>
            <a:r>
              <a:rPr lang="en-US" altLang="zh-CN" dirty="0"/>
              <a:t>Max</a:t>
            </a:r>
            <a:r>
              <a:rPr lang="en-US" altLang="zh-TW" dirty="0"/>
              <a:t>)</a:t>
            </a:r>
          </a:p>
          <a:p>
            <a:pPr marL="176213" lvl="1" indent="0">
              <a:lnSpc>
                <a:spcPct val="100000"/>
              </a:lnSpc>
              <a:buNone/>
            </a:pPr>
            <a:r>
              <a:rPr lang="en-US" altLang="zh-TW" dirty="0">
                <a:latin typeface="+mj-lt"/>
              </a:rPr>
              <a:t>4. </a:t>
            </a:r>
            <a:r>
              <a:rPr lang="en-US" altLang="zh-TW" dirty="0">
                <a:solidFill>
                  <a:srgbClr val="FF0000"/>
                </a:solidFill>
                <a:latin typeface="+mj-lt"/>
              </a:rPr>
              <a:t>(20%) </a:t>
            </a:r>
            <a:r>
              <a:rPr lang="en-US" altLang="zh-TW" dirty="0">
                <a:solidFill>
                  <a:schemeClr val="tx1"/>
                </a:solidFill>
                <a:latin typeface="+mj-lt"/>
              </a:rPr>
              <a:t>PCA</a:t>
            </a:r>
            <a:r>
              <a:rPr lang="en-US" altLang="zh-TW" dirty="0">
                <a:solidFill>
                  <a:srgbClr val="FF0000"/>
                </a:solidFill>
                <a:latin typeface="+mj-lt"/>
              </a:rPr>
              <a:t>    							</a:t>
            </a:r>
            <a:r>
              <a:rPr lang="en-US" altLang="zh-TW" dirty="0"/>
              <a:t>(</a:t>
            </a:r>
            <a:r>
              <a:rPr lang="zh-CN" altLang="en-US" dirty="0"/>
              <a:t>出題：</a:t>
            </a:r>
            <a:r>
              <a:rPr lang="en-US" altLang="zh-CN" dirty="0"/>
              <a:t>Mark</a:t>
            </a:r>
            <a:r>
              <a:rPr lang="en-US" altLang="zh-TW" dirty="0"/>
              <a:t>)</a:t>
            </a:r>
            <a:endParaRPr lang="en-US" altLang="zh-TW" dirty="0">
              <a:solidFill>
                <a:srgbClr val="FF0000"/>
              </a:solidFill>
              <a:latin typeface="+mj-lt"/>
            </a:endParaRPr>
          </a:p>
          <a:p>
            <a:pPr marL="442913" lvl="1" indent="-266700">
              <a:lnSpc>
                <a:spcPct val="100000"/>
              </a:lnSpc>
              <a:buNone/>
            </a:pPr>
            <a:r>
              <a:rPr lang="en-US" altLang="zh-TW" dirty="0">
                <a:solidFill>
                  <a:srgbClr val="FF0000"/>
                </a:solidFill>
                <a:latin typeface="+mj-lt"/>
              </a:rPr>
              <a:t>	</a:t>
            </a:r>
            <a:r>
              <a:rPr lang="en-US" altLang="zh-TW" dirty="0">
                <a:solidFill>
                  <a:schemeClr val="tx1"/>
                </a:solidFill>
                <a:latin typeface="+mj-lt"/>
              </a:rPr>
              <a:t>4.1 Image Reconstruction (10%)  </a:t>
            </a:r>
          </a:p>
          <a:p>
            <a:pPr marL="442913" lvl="1" indent="-266700">
              <a:lnSpc>
                <a:spcPct val="100000"/>
              </a:lnSpc>
              <a:buNone/>
            </a:pPr>
            <a:r>
              <a:rPr lang="en-US" altLang="zh-TW" dirty="0">
                <a:solidFill>
                  <a:schemeClr val="tx1"/>
                </a:solidFill>
                <a:latin typeface="+mj-lt"/>
              </a:rPr>
              <a:t>	4.2 Compute the reconstruction error (10%)	</a:t>
            </a:r>
            <a:r>
              <a:rPr lang="en-US" altLang="zh-TW" dirty="0">
                <a:latin typeface="+mj-lt"/>
              </a:rPr>
              <a:t>			</a:t>
            </a:r>
          </a:p>
          <a:p>
            <a:pPr marL="176213" lvl="1" indent="0">
              <a:lnSpc>
                <a:spcPct val="100000"/>
              </a:lnSpc>
              <a:buNone/>
            </a:pPr>
            <a:r>
              <a:rPr lang="en-US" altLang="zh-TW" dirty="0">
                <a:latin typeface="Arial" panose="020B0604020202020204" pitchFamily="34" charset="0"/>
                <a:cs typeface="Arial" panose="020B0604020202020204" pitchFamily="34" charset="0"/>
              </a:rPr>
              <a:t>5. </a:t>
            </a:r>
            <a:r>
              <a:rPr lang="en-US" altLang="zh-TW" dirty="0">
                <a:solidFill>
                  <a:srgbClr val="FF0000"/>
                </a:solidFill>
                <a:latin typeface="Arial" panose="020B0604020202020204" pitchFamily="34" charset="0"/>
                <a:cs typeface="Arial" panose="020B0604020202020204" pitchFamily="34" charset="0"/>
              </a:rPr>
              <a:t>(20%) </a:t>
            </a:r>
            <a:r>
              <a:rPr lang="en-US" altLang="zh-TW" dirty="0">
                <a:latin typeface="Arial" panose="020B0604020202020204" pitchFamily="34" charset="0"/>
                <a:cs typeface="Arial" panose="020B0604020202020204" pitchFamily="34" charset="0"/>
              </a:rPr>
              <a:t>Dogs and Cats classification Using ResNet50		(</a:t>
            </a:r>
            <a:r>
              <a:rPr lang="zh-CN" altLang="en-US" dirty="0"/>
              <a:t>出題：</a:t>
            </a:r>
            <a:r>
              <a:rPr lang="en-US" altLang="zh-CN" dirty="0"/>
              <a:t>Bill</a:t>
            </a:r>
            <a:r>
              <a:rPr lang="en-US" altLang="zh-TW" dirty="0">
                <a:latin typeface="Arial" panose="020B0604020202020204" pitchFamily="34" charset="0"/>
                <a:cs typeface="Arial" panose="020B0604020202020204" pitchFamily="34" charset="0"/>
              </a:rPr>
              <a:t>)</a:t>
            </a:r>
          </a:p>
          <a:p>
            <a:pPr marL="176213" lvl="1" indent="0">
              <a:lnSpc>
                <a:spcPct val="100000"/>
              </a:lnSpc>
              <a:buNone/>
            </a:pPr>
            <a:endParaRPr lang="en-US" altLang="zh-TW" dirty="0">
              <a:latin typeface="+mj-lt"/>
            </a:endParaRPr>
          </a:p>
          <a:p>
            <a:pPr marL="176213" lvl="1" indent="0">
              <a:lnSpc>
                <a:spcPct val="100000"/>
              </a:lnSpc>
              <a:buNone/>
            </a:pPr>
            <a:endParaRPr lang="en-US" altLang="zh-TW" dirty="0">
              <a:latin typeface="+mj-lt"/>
            </a:endParaRPr>
          </a:p>
          <a:p>
            <a:pPr marL="133350" indent="0">
              <a:lnSpc>
                <a:spcPct val="100000"/>
              </a:lnSpc>
              <a:buNone/>
            </a:pPr>
            <a:endParaRPr lang="en-US" altLang="zh-TW" sz="1800" dirty="0"/>
          </a:p>
          <a:p>
            <a:pPr marL="133350" indent="0">
              <a:lnSpc>
                <a:spcPct val="100000"/>
              </a:lnSpc>
              <a:buNone/>
            </a:pPr>
            <a:endParaRPr lang="en-US" altLang="zh-TW" sz="1800" dirty="0">
              <a:solidFill>
                <a:srgbClr val="FF0000"/>
              </a:solidFill>
            </a:endParaRPr>
          </a:p>
        </p:txBody>
      </p:sp>
      <p:sp>
        <p:nvSpPr>
          <p:cNvPr id="7" name="文字方塊 6">
            <a:extLst>
              <a:ext uri="{FF2B5EF4-FFF2-40B4-BE49-F238E27FC236}">
                <a16:creationId xmlns:a16="http://schemas.microsoft.com/office/drawing/2014/main" id="{D9F8DB7A-BAD1-49AF-B28F-839E3FD27B74}"/>
              </a:ext>
            </a:extLst>
          </p:cNvPr>
          <p:cNvSpPr txBox="1"/>
          <p:nvPr/>
        </p:nvSpPr>
        <p:spPr>
          <a:xfrm>
            <a:off x="2592267" y="3546197"/>
            <a:ext cx="293238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sp>
        <p:nvSpPr>
          <p:cNvPr id="6"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r>
              <a:rPr lang="en-US" sz="900" dirty="0">
                <a:solidFill>
                  <a:srgbClr val="888888"/>
                </a:solidFill>
                <a:latin typeface="Calibri"/>
                <a:ea typeface="Calibri"/>
                <a:cs typeface="Calibri"/>
                <a:sym typeface="Calibri"/>
              </a:rPr>
              <a:t>4</a:t>
            </a:r>
          </a:p>
        </p:txBody>
      </p:sp>
      <p:pic>
        <p:nvPicPr>
          <p:cNvPr id="4" name="圖片 3">
            <a:extLst>
              <a:ext uri="{FF2B5EF4-FFF2-40B4-BE49-F238E27FC236}">
                <a16:creationId xmlns:a16="http://schemas.microsoft.com/office/drawing/2014/main" id="{404A22BF-1148-4170-AB96-13FAC52A5B7E}"/>
              </a:ext>
            </a:extLst>
          </p:cNvPr>
          <p:cNvPicPr>
            <a:picLocks noChangeAspect="1"/>
          </p:cNvPicPr>
          <p:nvPr/>
        </p:nvPicPr>
        <p:blipFill>
          <a:blip r:embed="rId2"/>
          <a:stretch>
            <a:fillRect/>
          </a:stretch>
        </p:blipFill>
        <p:spPr>
          <a:xfrm>
            <a:off x="3666591" y="3479287"/>
            <a:ext cx="2057398" cy="3318819"/>
          </a:xfrm>
          <a:prstGeom prst="rect">
            <a:avLst/>
          </a:prstGeom>
        </p:spPr>
      </p:pic>
    </p:spTree>
    <p:extLst>
      <p:ext uri="{BB962C8B-B14F-4D97-AF65-F5344CB8AC3E}">
        <p14:creationId xmlns:p14="http://schemas.microsoft.com/office/powerpoint/2010/main" val="30078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247032" cy="2151757"/>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buSzPts val="2000"/>
              <a:buFont typeface="Wingdings" panose="05000000000000000000" pitchFamily="2" charset="2"/>
              <a:buChar char=""/>
            </a:pPr>
            <a:r>
              <a:rPr lang="en-US" altLang="zh-TW" dirty="0">
                <a:ea typeface="Arial"/>
                <a:cs typeface="Arial"/>
                <a:sym typeface="Arial"/>
              </a:rPr>
              <a:t>Gi</a:t>
            </a:r>
            <a:r>
              <a:rPr lang="en-US" dirty="0"/>
              <a:t>ven a video: bgSub.mp4</a:t>
            </a:r>
            <a:endParaRPr dirty="0"/>
          </a:p>
          <a:p>
            <a:pPr marL="360363" lvl="0" indent="-360363" algn="l" rtl="0">
              <a:lnSpc>
                <a:spcPct val="100000"/>
              </a:lnSpc>
              <a:spcBef>
                <a:spcPts val="0"/>
              </a:spcBef>
              <a:spcAft>
                <a:spcPts val="0"/>
              </a:spcAft>
              <a:buSzPts val="2000"/>
              <a:buFont typeface="Wingdings" panose="05000000000000000000" pitchFamily="2" charset="2"/>
              <a:buChar char=""/>
            </a:pPr>
            <a:r>
              <a:rPr lang="en-US" dirty="0"/>
              <a:t>Q: 1) </a:t>
            </a:r>
            <a:r>
              <a:rPr lang="en-US" b="0" i="0" u="none" strike="noStrike" cap="none" dirty="0">
                <a:solidFill>
                  <a:schemeClr val="dk1"/>
                </a:solidFill>
              </a:rPr>
              <a:t>Click the button “1.1 Background Subtraction” to o</a:t>
            </a:r>
            <a:r>
              <a:rPr lang="en-US" dirty="0"/>
              <a:t>pen two windows:</a:t>
            </a:r>
            <a:endParaRPr dirty="0"/>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One shows the original video: </a:t>
            </a:r>
            <a:r>
              <a:rPr lang="en-US" sz="2000" dirty="0">
                <a:latin typeface="Calibri" panose="020F0502020204030204" pitchFamily="34" charset="0"/>
                <a:cs typeface="Calibri" panose="020F0502020204030204" pitchFamily="34" charset="0"/>
              </a:rPr>
              <a:t>bgSub.mp4</a:t>
            </a:r>
            <a:endParaRPr sz="2000" dirty="0">
              <a:latin typeface="Calibri" panose="020F0502020204030204" pitchFamily="34" charset="0"/>
              <a:ea typeface="Times New Roman"/>
              <a:cs typeface="Calibri" panose="020F0502020204030204" pitchFamily="34" charset="0"/>
              <a:sym typeface="Times New Roman"/>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The other is the </a:t>
            </a:r>
            <a:r>
              <a:rPr lang="en-US" sz="20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foreground video</a:t>
            </a:r>
            <a:r>
              <a:rPr lang="en-US" sz="20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 </a:t>
            </a:r>
            <a:endParaRPr dirty="0">
              <a:latin typeface="Calibri" panose="020F0502020204030204" pitchFamily="34" charset="0"/>
              <a:cs typeface="Calibri" panose="020F0502020204030204" pitchFamily="34" charset="0"/>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Use first </a:t>
            </a:r>
            <a:r>
              <a:rPr lang="en-US" sz="2000" dirty="0">
                <a:solidFill>
                  <a:srgbClr val="FF0000"/>
                </a:solidFill>
                <a:latin typeface="Calibri" panose="020F0502020204030204" pitchFamily="34" charset="0"/>
                <a:ea typeface="Times New Roman"/>
                <a:cs typeface="Calibri" panose="020F0502020204030204" pitchFamily="34" charset="0"/>
                <a:sym typeface="Times New Roman"/>
              </a:rPr>
              <a:t>50 frames </a:t>
            </a:r>
            <a:r>
              <a:rPr lang="en-US" sz="2000" dirty="0">
                <a:latin typeface="Calibri" panose="020F0502020204030204" pitchFamily="34" charset="0"/>
                <a:ea typeface="Times New Roman"/>
                <a:cs typeface="Calibri" panose="020F0502020204030204" pitchFamily="34" charset="0"/>
                <a:sym typeface="Times New Roman"/>
              </a:rPr>
              <a:t>to build the background model</a:t>
            </a:r>
          </a:p>
          <a:p>
            <a:pPr marL="1255713" lvl="4" indent="-188912">
              <a:lnSpc>
                <a:spcPct val="100000"/>
              </a:lnSpc>
              <a:spcBef>
                <a:spcPts val="0"/>
              </a:spcBef>
              <a:buSzPts val="2000"/>
            </a:pPr>
            <a:r>
              <a:rPr lang="en-US" sz="2000" dirty="0">
                <a:solidFill>
                  <a:srgbClr val="FF0000"/>
                </a:solidFill>
                <a:latin typeface="Calibri" panose="020F0502020204030204" pitchFamily="34" charset="0"/>
                <a:cs typeface="Calibri" panose="020F0502020204030204" pitchFamily="34" charset="0"/>
                <a:sym typeface="Times New Roman"/>
              </a:rPr>
              <a:t>DO NOT </a:t>
            </a:r>
            <a:r>
              <a:rPr lang="en-US" sz="2000" dirty="0">
                <a:latin typeface="Calibri" panose="020F0502020204030204" pitchFamily="34" charset="0"/>
                <a:cs typeface="Calibri" panose="020F0502020204030204" pitchFamily="34" charset="0"/>
                <a:sym typeface="Times New Roman"/>
              </a:rPr>
              <a:t>use OpenCV </a:t>
            </a:r>
            <a:r>
              <a:rPr lang="en-US" altLang="zh-TW" sz="2000" dirty="0">
                <a:latin typeface="Calibri" panose="020F0502020204030204" pitchFamily="34" charset="0"/>
                <a:cs typeface="Calibri" panose="020F0502020204030204" pitchFamily="34" charset="0"/>
                <a:sym typeface="Times New Roman"/>
              </a:rPr>
              <a:t>function </a:t>
            </a:r>
            <a:r>
              <a:rPr lang="en-US" sz="2000" dirty="0">
                <a:latin typeface="Consolas" panose="020B0609020204030204" pitchFamily="49" charset="0"/>
                <a:cs typeface="Calibri" panose="020F0502020204030204" pitchFamily="34" charset="0"/>
                <a:sym typeface="Times New Roman"/>
              </a:rPr>
              <a:t>cv2.createbackgroundSubstractor()</a:t>
            </a:r>
            <a:endParaRPr lang="en-US" sz="2000" dirty="0">
              <a:latin typeface="Consolas" panose="020B0609020204030204" pitchFamily="49" charset="0"/>
              <a:cs typeface="Calibri" panose="020F0502020204030204" pitchFamily="34" charset="0"/>
            </a:endParaRPr>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(1/2)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grpSp>
        <p:nvGrpSpPr>
          <p:cNvPr id="8" name="群組 7">
            <a:extLst>
              <a:ext uri="{FF2B5EF4-FFF2-40B4-BE49-F238E27FC236}">
                <a16:creationId xmlns:a16="http://schemas.microsoft.com/office/drawing/2014/main" id="{CBDE5876-E4C5-4428-9A77-7FFD6324F8BC}"/>
              </a:ext>
            </a:extLst>
          </p:cNvPr>
          <p:cNvGrpSpPr/>
          <p:nvPr/>
        </p:nvGrpSpPr>
        <p:grpSpPr>
          <a:xfrm>
            <a:off x="6981505" y="2609536"/>
            <a:ext cx="1874939" cy="1150675"/>
            <a:chOff x="3583957" y="689230"/>
            <a:chExt cx="1758066" cy="1253555"/>
          </a:xfrm>
        </p:grpSpPr>
        <p:pic>
          <p:nvPicPr>
            <p:cNvPr id="9" name="Picture 7">
              <a:extLst>
                <a:ext uri="{FF2B5EF4-FFF2-40B4-BE49-F238E27FC236}">
                  <a16:creationId xmlns:a16="http://schemas.microsoft.com/office/drawing/2014/main" id="{E1AD5709-1F14-4E75-BE75-E6FC7ECB44E4}"/>
                </a:ext>
              </a:extLst>
            </p:cNvPr>
            <p:cNvPicPr>
              <a:picLocks noChangeAspect="1"/>
            </p:cNvPicPr>
            <p:nvPr/>
          </p:nvPicPr>
          <p:blipFill>
            <a:blip r:embed="rId3"/>
            <a:stretch>
              <a:fillRect/>
            </a:stretch>
          </p:blipFill>
          <p:spPr>
            <a:xfrm>
              <a:off x="3583957" y="689230"/>
              <a:ext cx="582864" cy="304888"/>
            </a:xfrm>
            <a:prstGeom prst="rect">
              <a:avLst/>
            </a:prstGeom>
            <a:ln>
              <a:solidFill>
                <a:srgbClr val="FF0000"/>
              </a:solidFill>
            </a:ln>
          </p:spPr>
        </p:pic>
        <p:pic>
          <p:nvPicPr>
            <p:cNvPr id="10" name="Picture 7">
              <a:extLst>
                <a:ext uri="{FF2B5EF4-FFF2-40B4-BE49-F238E27FC236}">
                  <a16:creationId xmlns:a16="http://schemas.microsoft.com/office/drawing/2014/main" id="{3532B145-0EE8-46A7-9227-C00723BD8AB7}"/>
                </a:ext>
              </a:extLst>
            </p:cNvPr>
            <p:cNvPicPr>
              <a:picLocks noChangeAspect="1"/>
            </p:cNvPicPr>
            <p:nvPr/>
          </p:nvPicPr>
          <p:blipFill>
            <a:blip r:embed="rId3"/>
            <a:stretch>
              <a:fillRect/>
            </a:stretch>
          </p:blipFill>
          <p:spPr>
            <a:xfrm>
              <a:off x="3593431" y="1007796"/>
              <a:ext cx="582864" cy="304888"/>
            </a:xfrm>
            <a:prstGeom prst="rect">
              <a:avLst/>
            </a:prstGeom>
          </p:spPr>
        </p:pic>
        <p:pic>
          <p:nvPicPr>
            <p:cNvPr id="11" name="Picture 7">
              <a:extLst>
                <a:ext uri="{FF2B5EF4-FFF2-40B4-BE49-F238E27FC236}">
                  <a16:creationId xmlns:a16="http://schemas.microsoft.com/office/drawing/2014/main" id="{48317E7B-D5F9-4582-9DB1-C31A4668973D}"/>
                </a:ext>
              </a:extLst>
            </p:cNvPr>
            <p:cNvPicPr>
              <a:picLocks noChangeAspect="1"/>
            </p:cNvPicPr>
            <p:nvPr/>
          </p:nvPicPr>
          <p:blipFill>
            <a:blip r:embed="rId3"/>
            <a:stretch>
              <a:fillRect/>
            </a:stretch>
          </p:blipFill>
          <p:spPr>
            <a:xfrm>
              <a:off x="3593431" y="1329761"/>
              <a:ext cx="582864" cy="304888"/>
            </a:xfrm>
            <a:prstGeom prst="rect">
              <a:avLst/>
            </a:prstGeom>
          </p:spPr>
        </p:pic>
        <p:pic>
          <p:nvPicPr>
            <p:cNvPr id="12" name="Picture 7">
              <a:extLst>
                <a:ext uri="{FF2B5EF4-FFF2-40B4-BE49-F238E27FC236}">
                  <a16:creationId xmlns:a16="http://schemas.microsoft.com/office/drawing/2014/main" id="{09F285B1-3442-4D9E-A2C5-0960A6EE7268}"/>
                </a:ext>
              </a:extLst>
            </p:cNvPr>
            <p:cNvPicPr>
              <a:picLocks noChangeAspect="1"/>
            </p:cNvPicPr>
            <p:nvPr/>
          </p:nvPicPr>
          <p:blipFill>
            <a:blip r:embed="rId3"/>
            <a:stretch>
              <a:fillRect/>
            </a:stretch>
          </p:blipFill>
          <p:spPr>
            <a:xfrm>
              <a:off x="3593431" y="1634649"/>
              <a:ext cx="582864" cy="304888"/>
            </a:xfrm>
            <a:prstGeom prst="rect">
              <a:avLst/>
            </a:prstGeom>
          </p:spPr>
        </p:pic>
        <p:pic>
          <p:nvPicPr>
            <p:cNvPr id="13" name="Picture 7">
              <a:extLst>
                <a:ext uri="{FF2B5EF4-FFF2-40B4-BE49-F238E27FC236}">
                  <a16:creationId xmlns:a16="http://schemas.microsoft.com/office/drawing/2014/main" id="{72C345DB-67EF-4803-818C-229008CE5DEE}"/>
                </a:ext>
              </a:extLst>
            </p:cNvPr>
            <p:cNvPicPr>
              <a:picLocks noChangeAspect="1"/>
            </p:cNvPicPr>
            <p:nvPr/>
          </p:nvPicPr>
          <p:blipFill>
            <a:blip r:embed="rId3"/>
            <a:stretch>
              <a:fillRect/>
            </a:stretch>
          </p:blipFill>
          <p:spPr>
            <a:xfrm>
              <a:off x="4176295" y="694734"/>
              <a:ext cx="582864" cy="304888"/>
            </a:xfrm>
            <a:prstGeom prst="rect">
              <a:avLst/>
            </a:prstGeom>
          </p:spPr>
        </p:pic>
        <p:pic>
          <p:nvPicPr>
            <p:cNvPr id="14" name="Picture 7">
              <a:extLst>
                <a:ext uri="{FF2B5EF4-FFF2-40B4-BE49-F238E27FC236}">
                  <a16:creationId xmlns:a16="http://schemas.microsoft.com/office/drawing/2014/main" id="{500B4F8E-DB17-4889-B1CB-2BCF0DCAB403}"/>
                </a:ext>
              </a:extLst>
            </p:cNvPr>
            <p:cNvPicPr>
              <a:picLocks noChangeAspect="1"/>
            </p:cNvPicPr>
            <p:nvPr/>
          </p:nvPicPr>
          <p:blipFill>
            <a:blip r:embed="rId3"/>
            <a:stretch>
              <a:fillRect/>
            </a:stretch>
          </p:blipFill>
          <p:spPr>
            <a:xfrm>
              <a:off x="4759159" y="703151"/>
              <a:ext cx="582864" cy="304888"/>
            </a:xfrm>
            <a:prstGeom prst="rect">
              <a:avLst/>
            </a:prstGeom>
          </p:spPr>
        </p:pic>
        <p:pic>
          <p:nvPicPr>
            <p:cNvPr id="15" name="Picture 7">
              <a:extLst>
                <a:ext uri="{FF2B5EF4-FFF2-40B4-BE49-F238E27FC236}">
                  <a16:creationId xmlns:a16="http://schemas.microsoft.com/office/drawing/2014/main" id="{B7B74CAC-E0CB-4ACE-B9EF-B4D07E61CAE9}"/>
                </a:ext>
              </a:extLst>
            </p:cNvPr>
            <p:cNvPicPr>
              <a:picLocks noChangeAspect="1"/>
            </p:cNvPicPr>
            <p:nvPr/>
          </p:nvPicPr>
          <p:blipFill>
            <a:blip r:embed="rId3"/>
            <a:stretch>
              <a:fillRect/>
            </a:stretch>
          </p:blipFill>
          <p:spPr>
            <a:xfrm>
              <a:off x="4176295" y="1011044"/>
              <a:ext cx="582864" cy="304888"/>
            </a:xfrm>
            <a:prstGeom prst="rect">
              <a:avLst/>
            </a:prstGeom>
          </p:spPr>
        </p:pic>
        <p:pic>
          <p:nvPicPr>
            <p:cNvPr id="16" name="Picture 7">
              <a:extLst>
                <a:ext uri="{FF2B5EF4-FFF2-40B4-BE49-F238E27FC236}">
                  <a16:creationId xmlns:a16="http://schemas.microsoft.com/office/drawing/2014/main" id="{43CE3873-0E64-4D77-A72C-644C4C2E2B85}"/>
                </a:ext>
              </a:extLst>
            </p:cNvPr>
            <p:cNvPicPr>
              <a:picLocks noChangeAspect="1"/>
            </p:cNvPicPr>
            <p:nvPr/>
          </p:nvPicPr>
          <p:blipFill>
            <a:blip r:embed="rId3"/>
            <a:stretch>
              <a:fillRect/>
            </a:stretch>
          </p:blipFill>
          <p:spPr>
            <a:xfrm>
              <a:off x="4176295" y="1333009"/>
              <a:ext cx="582864" cy="304888"/>
            </a:xfrm>
            <a:prstGeom prst="rect">
              <a:avLst/>
            </a:prstGeom>
          </p:spPr>
        </p:pic>
        <p:pic>
          <p:nvPicPr>
            <p:cNvPr id="17" name="Picture 7">
              <a:extLst>
                <a:ext uri="{FF2B5EF4-FFF2-40B4-BE49-F238E27FC236}">
                  <a16:creationId xmlns:a16="http://schemas.microsoft.com/office/drawing/2014/main" id="{A4767692-83A8-48AE-8B54-2C8AA1292331}"/>
                </a:ext>
              </a:extLst>
            </p:cNvPr>
            <p:cNvPicPr>
              <a:picLocks noChangeAspect="1"/>
            </p:cNvPicPr>
            <p:nvPr/>
          </p:nvPicPr>
          <p:blipFill>
            <a:blip r:embed="rId3"/>
            <a:stretch>
              <a:fillRect/>
            </a:stretch>
          </p:blipFill>
          <p:spPr>
            <a:xfrm>
              <a:off x="4176295" y="1637897"/>
              <a:ext cx="582864" cy="304888"/>
            </a:xfrm>
            <a:prstGeom prst="rect">
              <a:avLst/>
            </a:prstGeom>
          </p:spPr>
        </p:pic>
        <p:pic>
          <p:nvPicPr>
            <p:cNvPr id="18" name="Picture 7">
              <a:extLst>
                <a:ext uri="{FF2B5EF4-FFF2-40B4-BE49-F238E27FC236}">
                  <a16:creationId xmlns:a16="http://schemas.microsoft.com/office/drawing/2014/main" id="{80F17A2B-DF55-4066-803A-24FAE03E1038}"/>
                </a:ext>
              </a:extLst>
            </p:cNvPr>
            <p:cNvPicPr>
              <a:picLocks noChangeAspect="1"/>
            </p:cNvPicPr>
            <p:nvPr/>
          </p:nvPicPr>
          <p:blipFill>
            <a:blip r:embed="rId3"/>
            <a:stretch>
              <a:fillRect/>
            </a:stretch>
          </p:blipFill>
          <p:spPr>
            <a:xfrm>
              <a:off x="4759159" y="1007796"/>
              <a:ext cx="582864" cy="304888"/>
            </a:xfrm>
            <a:prstGeom prst="rect">
              <a:avLst/>
            </a:prstGeom>
          </p:spPr>
        </p:pic>
        <p:pic>
          <p:nvPicPr>
            <p:cNvPr id="19" name="Picture 7">
              <a:extLst>
                <a:ext uri="{FF2B5EF4-FFF2-40B4-BE49-F238E27FC236}">
                  <a16:creationId xmlns:a16="http://schemas.microsoft.com/office/drawing/2014/main" id="{39677085-34E9-4031-9A2C-9BDE3453DE3C}"/>
                </a:ext>
              </a:extLst>
            </p:cNvPr>
            <p:cNvPicPr>
              <a:picLocks noChangeAspect="1"/>
            </p:cNvPicPr>
            <p:nvPr/>
          </p:nvPicPr>
          <p:blipFill>
            <a:blip r:embed="rId3"/>
            <a:stretch>
              <a:fillRect/>
            </a:stretch>
          </p:blipFill>
          <p:spPr>
            <a:xfrm>
              <a:off x="4759159" y="1329761"/>
              <a:ext cx="582864" cy="304888"/>
            </a:xfrm>
            <a:prstGeom prst="rect">
              <a:avLst/>
            </a:prstGeom>
          </p:spPr>
        </p:pic>
        <p:pic>
          <p:nvPicPr>
            <p:cNvPr id="20" name="Picture 7">
              <a:extLst>
                <a:ext uri="{FF2B5EF4-FFF2-40B4-BE49-F238E27FC236}">
                  <a16:creationId xmlns:a16="http://schemas.microsoft.com/office/drawing/2014/main" id="{B9CFF69A-A058-4F22-881C-020A22B63E14}"/>
                </a:ext>
              </a:extLst>
            </p:cNvPr>
            <p:cNvPicPr>
              <a:picLocks noChangeAspect="1"/>
            </p:cNvPicPr>
            <p:nvPr/>
          </p:nvPicPr>
          <p:blipFill>
            <a:blip r:embed="rId3"/>
            <a:stretch>
              <a:fillRect/>
            </a:stretch>
          </p:blipFill>
          <p:spPr>
            <a:xfrm>
              <a:off x="4759159" y="1634649"/>
              <a:ext cx="582864" cy="304888"/>
            </a:xfrm>
            <a:prstGeom prst="rect">
              <a:avLst/>
            </a:prstGeom>
          </p:spPr>
        </p:pic>
      </p:grpSp>
      <p:grpSp>
        <p:nvGrpSpPr>
          <p:cNvPr id="5" name="群組 4">
            <a:extLst>
              <a:ext uri="{FF2B5EF4-FFF2-40B4-BE49-F238E27FC236}">
                <a16:creationId xmlns:a16="http://schemas.microsoft.com/office/drawing/2014/main" id="{C157846E-98AD-4D3D-A57F-D0F23A6EFA0B}"/>
              </a:ext>
            </a:extLst>
          </p:cNvPr>
          <p:cNvGrpSpPr/>
          <p:nvPr/>
        </p:nvGrpSpPr>
        <p:grpSpPr>
          <a:xfrm>
            <a:off x="827883" y="2568466"/>
            <a:ext cx="2611725" cy="1643939"/>
            <a:chOff x="268836" y="2520915"/>
            <a:chExt cx="3347507" cy="2184029"/>
          </a:xfrm>
        </p:grpSpPr>
        <p:pic>
          <p:nvPicPr>
            <p:cNvPr id="4" name="圖片 3" descr="一張含有 路面, 相片, 飛機, 飛行 的圖片&#10;&#10;自動產生的描述">
              <a:extLst>
                <a:ext uri="{FF2B5EF4-FFF2-40B4-BE49-F238E27FC236}">
                  <a16:creationId xmlns:a16="http://schemas.microsoft.com/office/drawing/2014/main" id="{03520D64-F180-4257-909E-6C08316D96A8}"/>
                </a:ext>
              </a:extLst>
            </p:cNvPr>
            <p:cNvPicPr>
              <a:picLocks noChangeAspect="1"/>
            </p:cNvPicPr>
            <p:nvPr/>
          </p:nvPicPr>
          <p:blipFill>
            <a:blip r:embed="rId4"/>
            <a:stretch>
              <a:fillRect/>
            </a:stretch>
          </p:blipFill>
          <p:spPr>
            <a:xfrm>
              <a:off x="268836" y="2520915"/>
              <a:ext cx="2585507" cy="1422029"/>
            </a:xfrm>
            <a:prstGeom prst="rect">
              <a:avLst/>
            </a:prstGeom>
          </p:spPr>
        </p:pic>
        <p:pic>
          <p:nvPicPr>
            <p:cNvPr id="23" name="圖片 22" descr="一張含有 路面, 相片, 飛機, 飛行 的圖片&#10;&#10;自動產生的描述">
              <a:extLst>
                <a:ext uri="{FF2B5EF4-FFF2-40B4-BE49-F238E27FC236}">
                  <a16:creationId xmlns:a16="http://schemas.microsoft.com/office/drawing/2014/main" id="{8091DE89-2104-4240-9FE4-8B48C888B8D5}"/>
                </a:ext>
              </a:extLst>
            </p:cNvPr>
            <p:cNvPicPr>
              <a:picLocks noChangeAspect="1"/>
            </p:cNvPicPr>
            <p:nvPr/>
          </p:nvPicPr>
          <p:blipFill>
            <a:blip r:embed="rId4"/>
            <a:stretch>
              <a:fillRect/>
            </a:stretch>
          </p:blipFill>
          <p:spPr>
            <a:xfrm>
              <a:off x="421236" y="2673315"/>
              <a:ext cx="2585507" cy="1422029"/>
            </a:xfrm>
            <a:prstGeom prst="rect">
              <a:avLst/>
            </a:prstGeom>
          </p:spPr>
        </p:pic>
        <p:pic>
          <p:nvPicPr>
            <p:cNvPr id="24" name="圖片 23" descr="一張含有 路面, 相片, 飛機, 飛行 的圖片&#10;&#10;自動產生的描述">
              <a:extLst>
                <a:ext uri="{FF2B5EF4-FFF2-40B4-BE49-F238E27FC236}">
                  <a16:creationId xmlns:a16="http://schemas.microsoft.com/office/drawing/2014/main" id="{CF5E0328-5944-4E73-BEA2-706083475175}"/>
                </a:ext>
              </a:extLst>
            </p:cNvPr>
            <p:cNvPicPr>
              <a:picLocks noChangeAspect="1"/>
            </p:cNvPicPr>
            <p:nvPr/>
          </p:nvPicPr>
          <p:blipFill>
            <a:blip r:embed="rId4"/>
            <a:stretch>
              <a:fillRect/>
            </a:stretch>
          </p:blipFill>
          <p:spPr>
            <a:xfrm>
              <a:off x="573636" y="2825715"/>
              <a:ext cx="2585507" cy="1422029"/>
            </a:xfrm>
            <a:prstGeom prst="rect">
              <a:avLst/>
            </a:prstGeom>
          </p:spPr>
        </p:pic>
        <p:pic>
          <p:nvPicPr>
            <p:cNvPr id="25" name="圖片 24" descr="一張含有 路面, 相片, 飛機, 飛行 的圖片&#10;&#10;自動產生的描述">
              <a:extLst>
                <a:ext uri="{FF2B5EF4-FFF2-40B4-BE49-F238E27FC236}">
                  <a16:creationId xmlns:a16="http://schemas.microsoft.com/office/drawing/2014/main" id="{9B0A4305-D136-4ADB-BFAE-81931A00F89B}"/>
                </a:ext>
              </a:extLst>
            </p:cNvPr>
            <p:cNvPicPr>
              <a:picLocks noChangeAspect="1"/>
            </p:cNvPicPr>
            <p:nvPr/>
          </p:nvPicPr>
          <p:blipFill>
            <a:blip r:embed="rId4"/>
            <a:stretch>
              <a:fillRect/>
            </a:stretch>
          </p:blipFill>
          <p:spPr>
            <a:xfrm>
              <a:off x="726036" y="2978115"/>
              <a:ext cx="2585507" cy="1422029"/>
            </a:xfrm>
            <a:prstGeom prst="rect">
              <a:avLst/>
            </a:prstGeom>
          </p:spPr>
        </p:pic>
        <p:pic>
          <p:nvPicPr>
            <p:cNvPr id="26" name="圖片 25" descr="一張含有 路面, 相片, 飛機, 飛行 的圖片&#10;&#10;自動產生的描述">
              <a:extLst>
                <a:ext uri="{FF2B5EF4-FFF2-40B4-BE49-F238E27FC236}">
                  <a16:creationId xmlns:a16="http://schemas.microsoft.com/office/drawing/2014/main" id="{1944953A-72CE-45A0-A589-9B1B6634C2AB}"/>
                </a:ext>
              </a:extLst>
            </p:cNvPr>
            <p:cNvPicPr>
              <a:picLocks noChangeAspect="1"/>
            </p:cNvPicPr>
            <p:nvPr/>
          </p:nvPicPr>
          <p:blipFill>
            <a:blip r:embed="rId4"/>
            <a:stretch>
              <a:fillRect/>
            </a:stretch>
          </p:blipFill>
          <p:spPr>
            <a:xfrm>
              <a:off x="878436" y="3130515"/>
              <a:ext cx="2585507" cy="1422029"/>
            </a:xfrm>
            <a:prstGeom prst="rect">
              <a:avLst/>
            </a:prstGeom>
          </p:spPr>
        </p:pic>
        <p:pic>
          <p:nvPicPr>
            <p:cNvPr id="27" name="圖片 26" descr="一張含有 路面, 相片, 飛機, 飛行 的圖片&#10;&#10;自動產生的描述">
              <a:extLst>
                <a:ext uri="{FF2B5EF4-FFF2-40B4-BE49-F238E27FC236}">
                  <a16:creationId xmlns:a16="http://schemas.microsoft.com/office/drawing/2014/main" id="{BC0522CC-C72B-4325-BF51-2C793B4CFDA5}"/>
                </a:ext>
              </a:extLst>
            </p:cNvPr>
            <p:cNvPicPr>
              <a:picLocks noChangeAspect="1"/>
            </p:cNvPicPr>
            <p:nvPr/>
          </p:nvPicPr>
          <p:blipFill>
            <a:blip r:embed="rId4"/>
            <a:stretch>
              <a:fillRect/>
            </a:stretch>
          </p:blipFill>
          <p:spPr>
            <a:xfrm>
              <a:off x="1030836" y="3282915"/>
              <a:ext cx="2585507" cy="1422029"/>
            </a:xfrm>
            <a:prstGeom prst="rect">
              <a:avLst/>
            </a:prstGeom>
          </p:spPr>
        </p:pic>
      </p:grpSp>
      <p:sp>
        <p:nvSpPr>
          <p:cNvPr id="6" name="左大括弧 5">
            <a:extLst>
              <a:ext uri="{FF2B5EF4-FFF2-40B4-BE49-F238E27FC236}">
                <a16:creationId xmlns:a16="http://schemas.microsoft.com/office/drawing/2014/main" id="{58AA759E-4BA7-4F7E-ABE4-5E581FEB3175}"/>
              </a:ext>
            </a:extLst>
          </p:cNvPr>
          <p:cNvSpPr/>
          <p:nvPr/>
        </p:nvSpPr>
        <p:spPr>
          <a:xfrm rot="18708887">
            <a:off x="967598" y="3485931"/>
            <a:ext cx="171153" cy="9860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12BC143-E6F4-4AD7-ADAA-85A6C40D603B}"/>
              </a:ext>
            </a:extLst>
          </p:cNvPr>
          <p:cNvSpPr txBox="1"/>
          <p:nvPr/>
        </p:nvSpPr>
        <p:spPr>
          <a:xfrm>
            <a:off x="-16166" y="3906960"/>
            <a:ext cx="1201272" cy="307777"/>
          </a:xfrm>
          <a:prstGeom prst="rect">
            <a:avLst/>
          </a:prstGeom>
          <a:noFill/>
        </p:spPr>
        <p:txBody>
          <a:bodyPr wrap="square" rtlCol="0">
            <a:spAutoFit/>
          </a:bodyPr>
          <a:lstStyle/>
          <a:p>
            <a:r>
              <a:rPr lang="en-US" altLang="zh-TW" dirty="0"/>
              <a:t>0~50 frame</a:t>
            </a:r>
            <a:endParaRPr lang="zh-TW" altLang="en-US" dirty="0"/>
          </a:p>
        </p:txBody>
      </p:sp>
      <p:sp>
        <p:nvSpPr>
          <p:cNvPr id="22" name="箭號: 向右 21">
            <a:extLst>
              <a:ext uri="{FF2B5EF4-FFF2-40B4-BE49-F238E27FC236}">
                <a16:creationId xmlns:a16="http://schemas.microsoft.com/office/drawing/2014/main" id="{7204209C-3F63-4834-9D22-7380FA912D6F}"/>
              </a:ext>
            </a:extLst>
          </p:cNvPr>
          <p:cNvSpPr/>
          <p:nvPr/>
        </p:nvSpPr>
        <p:spPr>
          <a:xfrm>
            <a:off x="3486035" y="3169225"/>
            <a:ext cx="703085"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6CC3204-1777-44C0-A459-F5E6AF249627}"/>
              </a:ext>
            </a:extLst>
          </p:cNvPr>
          <p:cNvSpPr txBox="1"/>
          <p:nvPr/>
        </p:nvSpPr>
        <p:spPr>
          <a:xfrm>
            <a:off x="5509480" y="3305160"/>
            <a:ext cx="1460854" cy="523220"/>
          </a:xfrm>
          <a:prstGeom prst="rect">
            <a:avLst/>
          </a:prstGeom>
          <a:noFill/>
        </p:spPr>
        <p:txBody>
          <a:bodyPr wrap="square" rtlCol="0">
            <a:spAutoFit/>
          </a:bodyPr>
          <a:lstStyle/>
          <a:p>
            <a:r>
              <a:rPr lang="en-US" altLang="zh-TW" dirty="0"/>
              <a:t>Background gaussian model</a:t>
            </a:r>
            <a:endParaRPr lang="zh-TW" altLang="en-US" dirty="0"/>
          </a:p>
        </p:txBody>
      </p:sp>
      <p:sp>
        <p:nvSpPr>
          <p:cNvPr id="29" name="文字方塊 28">
            <a:extLst>
              <a:ext uri="{FF2B5EF4-FFF2-40B4-BE49-F238E27FC236}">
                <a16:creationId xmlns:a16="http://schemas.microsoft.com/office/drawing/2014/main" id="{C21FFAF8-71C1-4520-9E5A-7554C4C6AD19}"/>
              </a:ext>
            </a:extLst>
          </p:cNvPr>
          <p:cNvSpPr txBox="1"/>
          <p:nvPr/>
        </p:nvSpPr>
        <p:spPr>
          <a:xfrm>
            <a:off x="6909232" y="3666620"/>
            <a:ext cx="2093061" cy="646331"/>
          </a:xfrm>
          <a:prstGeom prst="rect">
            <a:avLst/>
          </a:prstGeom>
          <a:noFill/>
        </p:spPr>
        <p:txBody>
          <a:bodyPr wrap="square" rtlCol="0">
            <a:spAutoFit/>
          </a:bodyPr>
          <a:lstStyle/>
          <a:p>
            <a:r>
              <a:rPr lang="en-US" altLang="zh-TW" sz="1200" dirty="0"/>
              <a:t>Each pixel will have a mean </a:t>
            </a:r>
          </a:p>
          <a:p>
            <a:r>
              <a:rPr lang="en-US" altLang="zh-TW" sz="1200" dirty="0"/>
              <a:t>and a standard deviation (total width x height models)</a:t>
            </a:r>
            <a:endParaRPr lang="zh-TW" altLang="en-US" sz="1200" dirty="0"/>
          </a:p>
        </p:txBody>
      </p:sp>
      <p:sp>
        <p:nvSpPr>
          <p:cNvPr id="30" name="矩形 29">
            <a:extLst>
              <a:ext uri="{FF2B5EF4-FFF2-40B4-BE49-F238E27FC236}">
                <a16:creationId xmlns:a16="http://schemas.microsoft.com/office/drawing/2014/main" id="{E33A6D2A-0020-47DA-ACD5-110C8B1B0996}"/>
              </a:ext>
            </a:extLst>
          </p:cNvPr>
          <p:cNvSpPr/>
          <p:nvPr/>
        </p:nvSpPr>
        <p:spPr>
          <a:xfrm>
            <a:off x="35364" y="2273509"/>
            <a:ext cx="8992442" cy="1998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B3C796F-A5B8-44B4-8CC2-320120F772ED}"/>
              </a:ext>
            </a:extLst>
          </p:cNvPr>
          <p:cNvSpPr txBox="1"/>
          <p:nvPr/>
        </p:nvSpPr>
        <p:spPr>
          <a:xfrm>
            <a:off x="-17596" y="2221796"/>
            <a:ext cx="2650143" cy="338554"/>
          </a:xfrm>
          <a:prstGeom prst="rect">
            <a:avLst/>
          </a:prstGeom>
          <a:noFill/>
        </p:spPr>
        <p:txBody>
          <a:bodyPr wrap="square" rtlCol="0">
            <a:spAutoFit/>
          </a:bodyPr>
          <a:lstStyle/>
          <a:p>
            <a:r>
              <a:rPr lang="en-US" altLang="zh-TW" sz="1600" dirty="0"/>
              <a:t>1. Build background model</a:t>
            </a:r>
            <a:endParaRPr lang="zh-TW" altLang="en-US" sz="1600" dirty="0"/>
          </a:p>
        </p:txBody>
      </p:sp>
      <p:sp>
        <p:nvSpPr>
          <p:cNvPr id="36" name="矩形 35">
            <a:extLst>
              <a:ext uri="{FF2B5EF4-FFF2-40B4-BE49-F238E27FC236}">
                <a16:creationId xmlns:a16="http://schemas.microsoft.com/office/drawing/2014/main" id="{0D352653-A74B-4092-A783-0A824B280B30}"/>
              </a:ext>
            </a:extLst>
          </p:cNvPr>
          <p:cNvSpPr/>
          <p:nvPr/>
        </p:nvSpPr>
        <p:spPr>
          <a:xfrm>
            <a:off x="35364" y="4457803"/>
            <a:ext cx="8992442" cy="2344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92FBDAD8-1A57-4FCE-A219-ABF44B01A2E7}"/>
              </a:ext>
            </a:extLst>
          </p:cNvPr>
          <p:cNvSpPr txBox="1"/>
          <p:nvPr/>
        </p:nvSpPr>
        <p:spPr>
          <a:xfrm>
            <a:off x="-16719" y="4410141"/>
            <a:ext cx="2775846" cy="584775"/>
          </a:xfrm>
          <a:prstGeom prst="rect">
            <a:avLst/>
          </a:prstGeom>
          <a:noFill/>
        </p:spPr>
        <p:txBody>
          <a:bodyPr wrap="square" rtlCol="0">
            <a:spAutoFit/>
          </a:bodyPr>
          <a:lstStyle/>
          <a:p>
            <a:r>
              <a:rPr lang="en-US" altLang="zh-TW" sz="1600" dirty="0"/>
              <a:t>2. Test new pixel belongs to background or foreground</a:t>
            </a:r>
            <a:endParaRPr lang="zh-TW" altLang="en-US" sz="1600" dirty="0"/>
          </a:p>
        </p:txBody>
      </p:sp>
      <p:pic>
        <p:nvPicPr>
          <p:cNvPr id="38" name="Picture 7">
            <a:extLst>
              <a:ext uri="{FF2B5EF4-FFF2-40B4-BE49-F238E27FC236}">
                <a16:creationId xmlns:a16="http://schemas.microsoft.com/office/drawing/2014/main" id="{CF83B47E-8461-4A7E-9C3C-44999E55CCC0}"/>
              </a:ext>
            </a:extLst>
          </p:cNvPr>
          <p:cNvPicPr>
            <a:picLocks noChangeAspect="1"/>
          </p:cNvPicPr>
          <p:nvPr/>
        </p:nvPicPr>
        <p:blipFill>
          <a:blip r:embed="rId3"/>
          <a:stretch>
            <a:fillRect/>
          </a:stretch>
        </p:blipFill>
        <p:spPr>
          <a:xfrm>
            <a:off x="2716282" y="4823021"/>
            <a:ext cx="2392187" cy="1251320"/>
          </a:xfrm>
          <a:prstGeom prst="rect">
            <a:avLst/>
          </a:prstGeom>
        </p:spPr>
      </p:pic>
      <p:sp>
        <p:nvSpPr>
          <p:cNvPr id="32" name="橢圓 31">
            <a:extLst>
              <a:ext uri="{FF2B5EF4-FFF2-40B4-BE49-F238E27FC236}">
                <a16:creationId xmlns:a16="http://schemas.microsoft.com/office/drawing/2014/main" id="{AF69B896-F32B-4513-826E-AE2B4D061090}"/>
              </a:ext>
            </a:extLst>
          </p:cNvPr>
          <p:cNvSpPr/>
          <p:nvPr/>
        </p:nvSpPr>
        <p:spPr>
          <a:xfrm>
            <a:off x="3798071" y="60236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0BB8440C-581E-48CC-B288-22B16676F63B}"/>
              </a:ext>
            </a:extLst>
          </p:cNvPr>
          <p:cNvCxnSpPr>
            <a:cxnSpLocks/>
          </p:cNvCxnSpPr>
          <p:nvPr/>
        </p:nvCxnSpPr>
        <p:spPr>
          <a:xfrm flipV="1">
            <a:off x="3813478" y="6112982"/>
            <a:ext cx="0" cy="19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FA8B661-B6F3-4036-AD04-B9FC13F9FA2F}"/>
              </a:ext>
            </a:extLst>
          </p:cNvPr>
          <p:cNvCxnSpPr>
            <a:cxnSpLocks/>
          </p:cNvCxnSpPr>
          <p:nvPr/>
        </p:nvCxnSpPr>
        <p:spPr>
          <a:xfrm>
            <a:off x="3584892"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14FC027D-C3F8-4F1E-BF7E-CE9D2D083024}"/>
              </a:ext>
            </a:extLst>
          </p:cNvPr>
          <p:cNvSpPr txBox="1"/>
          <p:nvPr/>
        </p:nvSpPr>
        <p:spPr>
          <a:xfrm>
            <a:off x="3537576" y="4592933"/>
            <a:ext cx="1247171"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solidFill>
                <a:schemeClr val="accent1"/>
              </a:solidFill>
            </a:endParaRPr>
          </a:p>
        </p:txBody>
      </p:sp>
      <p:sp>
        <p:nvSpPr>
          <p:cNvPr id="46" name="文字方塊 45">
            <a:extLst>
              <a:ext uri="{FF2B5EF4-FFF2-40B4-BE49-F238E27FC236}">
                <a16:creationId xmlns:a16="http://schemas.microsoft.com/office/drawing/2014/main" id="{B3321CEF-1C68-43A9-A31A-4B2CB9DCBA87}"/>
              </a:ext>
            </a:extLst>
          </p:cNvPr>
          <p:cNvSpPr txBox="1"/>
          <p:nvPr/>
        </p:nvSpPr>
        <p:spPr>
          <a:xfrm>
            <a:off x="3505878" y="5320792"/>
            <a:ext cx="1521573"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solidFill>
                <a:schemeClr val="accent1"/>
              </a:solidFill>
            </a:endParaRPr>
          </a:p>
        </p:txBody>
      </p:sp>
      <p:cxnSp>
        <p:nvCxnSpPr>
          <p:cNvPr id="48" name="直線單箭頭接點 47">
            <a:extLst>
              <a:ext uri="{FF2B5EF4-FFF2-40B4-BE49-F238E27FC236}">
                <a16:creationId xmlns:a16="http://schemas.microsoft.com/office/drawing/2014/main" id="{2D3ED44C-9F1E-4C87-9391-BDA0BB788D92}"/>
              </a:ext>
            </a:extLst>
          </p:cNvPr>
          <p:cNvCxnSpPr/>
          <p:nvPr/>
        </p:nvCxnSpPr>
        <p:spPr>
          <a:xfrm>
            <a:off x="3588486"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A7E5C718-E728-4335-9145-5B2B05D5E4CB}"/>
              </a:ext>
            </a:extLst>
          </p:cNvPr>
          <p:cNvSpPr txBox="1"/>
          <p:nvPr/>
        </p:nvSpPr>
        <p:spPr>
          <a:xfrm>
            <a:off x="3247300" y="6193039"/>
            <a:ext cx="2268748"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28</a:t>
            </a:r>
            <a:endParaRPr lang="zh-TW" altLang="en-US" dirty="0">
              <a:solidFill>
                <a:schemeClr val="accent1"/>
              </a:solidFill>
            </a:endParaRPr>
          </a:p>
        </p:txBody>
      </p:sp>
      <p:pic>
        <p:nvPicPr>
          <p:cNvPr id="54" name="Picture 7">
            <a:extLst>
              <a:ext uri="{FF2B5EF4-FFF2-40B4-BE49-F238E27FC236}">
                <a16:creationId xmlns:a16="http://schemas.microsoft.com/office/drawing/2014/main" id="{DCF6E7EA-85BE-4F05-836B-588A866E6AB2}"/>
              </a:ext>
            </a:extLst>
          </p:cNvPr>
          <p:cNvPicPr>
            <a:picLocks noChangeAspect="1"/>
          </p:cNvPicPr>
          <p:nvPr/>
        </p:nvPicPr>
        <p:blipFill>
          <a:blip r:embed="rId3"/>
          <a:stretch>
            <a:fillRect/>
          </a:stretch>
        </p:blipFill>
        <p:spPr>
          <a:xfrm>
            <a:off x="5690170" y="4823021"/>
            <a:ext cx="2392187" cy="1251320"/>
          </a:xfrm>
          <a:prstGeom prst="rect">
            <a:avLst/>
          </a:prstGeom>
        </p:spPr>
      </p:pic>
      <p:sp>
        <p:nvSpPr>
          <p:cNvPr id="55" name="橢圓 54">
            <a:extLst>
              <a:ext uri="{FF2B5EF4-FFF2-40B4-BE49-F238E27FC236}">
                <a16:creationId xmlns:a16="http://schemas.microsoft.com/office/drawing/2014/main" id="{930BD678-D18D-4B66-AA2A-26169C2ED1CD}"/>
              </a:ext>
            </a:extLst>
          </p:cNvPr>
          <p:cNvSpPr/>
          <p:nvPr/>
        </p:nvSpPr>
        <p:spPr>
          <a:xfrm>
            <a:off x="7532367" y="60375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7AA0454-8E25-41CD-9153-B73F097C5C87}"/>
              </a:ext>
            </a:extLst>
          </p:cNvPr>
          <p:cNvCxnSpPr>
            <a:cxnSpLocks/>
          </p:cNvCxnSpPr>
          <p:nvPr/>
        </p:nvCxnSpPr>
        <p:spPr>
          <a:xfrm flipV="1">
            <a:off x="7555227" y="6117948"/>
            <a:ext cx="0" cy="18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0404CDC4-59D5-43B1-9653-5FAF4515085B}"/>
              </a:ext>
            </a:extLst>
          </p:cNvPr>
          <p:cNvCxnSpPr>
            <a:cxnSpLocks/>
          </p:cNvCxnSpPr>
          <p:nvPr/>
        </p:nvCxnSpPr>
        <p:spPr>
          <a:xfrm>
            <a:off x="6558780"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97CEADB5-694E-43EE-916F-F71CD1E8A198}"/>
              </a:ext>
            </a:extLst>
          </p:cNvPr>
          <p:cNvSpPr txBox="1"/>
          <p:nvPr/>
        </p:nvSpPr>
        <p:spPr>
          <a:xfrm>
            <a:off x="6521777" y="4550786"/>
            <a:ext cx="1363896"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p>
        </p:txBody>
      </p:sp>
      <p:sp>
        <p:nvSpPr>
          <p:cNvPr id="59" name="文字方塊 58">
            <a:extLst>
              <a:ext uri="{FF2B5EF4-FFF2-40B4-BE49-F238E27FC236}">
                <a16:creationId xmlns:a16="http://schemas.microsoft.com/office/drawing/2014/main" id="{CC2A3618-1907-4FFE-AC75-C9B1ED68B0B7}"/>
              </a:ext>
            </a:extLst>
          </p:cNvPr>
          <p:cNvSpPr txBox="1"/>
          <p:nvPr/>
        </p:nvSpPr>
        <p:spPr>
          <a:xfrm>
            <a:off x="6479766" y="5320792"/>
            <a:ext cx="1475997"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p>
        </p:txBody>
      </p:sp>
      <p:cxnSp>
        <p:nvCxnSpPr>
          <p:cNvPr id="60" name="直線單箭頭接點 59">
            <a:extLst>
              <a:ext uri="{FF2B5EF4-FFF2-40B4-BE49-F238E27FC236}">
                <a16:creationId xmlns:a16="http://schemas.microsoft.com/office/drawing/2014/main" id="{892F2737-4486-4C36-ACF6-1B5ECC4CA38F}"/>
              </a:ext>
            </a:extLst>
          </p:cNvPr>
          <p:cNvCxnSpPr/>
          <p:nvPr/>
        </p:nvCxnSpPr>
        <p:spPr>
          <a:xfrm>
            <a:off x="6562374"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0C67644C-96E0-4A1B-986B-E9B4571B86D4}"/>
              </a:ext>
            </a:extLst>
          </p:cNvPr>
          <p:cNvSpPr txBox="1"/>
          <p:nvPr/>
        </p:nvSpPr>
        <p:spPr>
          <a:xfrm>
            <a:off x="6983140" y="6232090"/>
            <a:ext cx="2077706"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60</a:t>
            </a:r>
            <a:endParaRPr lang="zh-TW" altLang="en-US" dirty="0">
              <a:solidFill>
                <a:schemeClr val="accent1"/>
              </a:solidFill>
            </a:endParaRPr>
          </a:p>
        </p:txBody>
      </p:sp>
      <p:sp>
        <p:nvSpPr>
          <p:cNvPr id="50" name="矩形 49">
            <a:extLst>
              <a:ext uri="{FF2B5EF4-FFF2-40B4-BE49-F238E27FC236}">
                <a16:creationId xmlns:a16="http://schemas.microsoft.com/office/drawing/2014/main" id="{747AEFF0-65F6-46D8-87EE-FFE826731E9F}"/>
              </a:ext>
            </a:extLst>
          </p:cNvPr>
          <p:cNvSpPr/>
          <p:nvPr/>
        </p:nvSpPr>
        <p:spPr>
          <a:xfrm>
            <a:off x="2520915" y="4618106"/>
            <a:ext cx="2832816" cy="187873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89C97C26-F3EB-47FE-8D02-DE815753E947}"/>
              </a:ext>
            </a:extLst>
          </p:cNvPr>
          <p:cNvSpPr/>
          <p:nvPr/>
        </p:nvSpPr>
        <p:spPr>
          <a:xfrm>
            <a:off x="5516048" y="4597430"/>
            <a:ext cx="3375355" cy="1899411"/>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1B486AC7-14DC-4C9F-B5EA-42064CA65F10}"/>
              </a:ext>
            </a:extLst>
          </p:cNvPr>
          <p:cNvSpPr txBox="1"/>
          <p:nvPr/>
        </p:nvSpPr>
        <p:spPr>
          <a:xfrm>
            <a:off x="3027835" y="6464462"/>
            <a:ext cx="2197044" cy="307777"/>
          </a:xfrm>
          <a:prstGeom prst="rect">
            <a:avLst/>
          </a:prstGeom>
          <a:noFill/>
        </p:spPr>
        <p:txBody>
          <a:bodyPr wrap="square" rtlCol="0">
            <a:spAutoFit/>
          </a:bodyPr>
          <a:lstStyle/>
          <a:p>
            <a:r>
              <a:rPr lang="en-US" altLang="zh-TW" dirty="0">
                <a:solidFill>
                  <a:srgbClr val="FF0000"/>
                </a:solidFill>
              </a:rPr>
              <a:t>Belongs to Background</a:t>
            </a:r>
            <a:endParaRPr lang="zh-TW" altLang="en-US" dirty="0">
              <a:solidFill>
                <a:srgbClr val="FF0000"/>
              </a:solidFill>
            </a:endParaRPr>
          </a:p>
        </p:txBody>
      </p:sp>
      <p:sp>
        <p:nvSpPr>
          <p:cNvPr id="67" name="文字方塊 66">
            <a:extLst>
              <a:ext uri="{FF2B5EF4-FFF2-40B4-BE49-F238E27FC236}">
                <a16:creationId xmlns:a16="http://schemas.microsoft.com/office/drawing/2014/main" id="{4A735D78-97C7-49E3-944D-36499CF815D8}"/>
              </a:ext>
            </a:extLst>
          </p:cNvPr>
          <p:cNvSpPr txBox="1"/>
          <p:nvPr/>
        </p:nvSpPr>
        <p:spPr>
          <a:xfrm>
            <a:off x="6433845" y="6471178"/>
            <a:ext cx="2197044" cy="307777"/>
          </a:xfrm>
          <a:prstGeom prst="rect">
            <a:avLst/>
          </a:prstGeom>
          <a:noFill/>
        </p:spPr>
        <p:txBody>
          <a:bodyPr wrap="square" rtlCol="0">
            <a:spAutoFit/>
          </a:bodyPr>
          <a:lstStyle/>
          <a:p>
            <a:r>
              <a:rPr lang="en-US" altLang="zh-TW" dirty="0">
                <a:solidFill>
                  <a:srgbClr val="FF0000"/>
                </a:solidFill>
              </a:rPr>
              <a:t>Belongs to Foreground</a:t>
            </a:r>
            <a:endParaRPr lang="zh-TW" altLang="en-US" dirty="0">
              <a:solidFill>
                <a:srgbClr val="FF0000"/>
              </a:solidFill>
            </a:endParaRPr>
          </a:p>
        </p:txBody>
      </p:sp>
      <p:grpSp>
        <p:nvGrpSpPr>
          <p:cNvPr id="62" name="群組 61">
            <a:extLst>
              <a:ext uri="{FF2B5EF4-FFF2-40B4-BE49-F238E27FC236}">
                <a16:creationId xmlns:a16="http://schemas.microsoft.com/office/drawing/2014/main" id="{161E2B54-5BFD-42B1-8460-32B060CE033C}"/>
              </a:ext>
            </a:extLst>
          </p:cNvPr>
          <p:cNvGrpSpPr/>
          <p:nvPr/>
        </p:nvGrpSpPr>
        <p:grpSpPr>
          <a:xfrm>
            <a:off x="3364994" y="2557266"/>
            <a:ext cx="2203028" cy="1741085"/>
            <a:chOff x="6860809" y="3138065"/>
            <a:chExt cx="2203028" cy="1741085"/>
          </a:xfrm>
        </p:grpSpPr>
        <p:grpSp>
          <p:nvGrpSpPr>
            <p:cNvPr id="64" name="群組 63">
              <a:extLst>
                <a:ext uri="{FF2B5EF4-FFF2-40B4-BE49-F238E27FC236}">
                  <a16:creationId xmlns:a16="http://schemas.microsoft.com/office/drawing/2014/main" id="{F436635F-822B-4DDD-A903-990EB3B9CCFE}"/>
                </a:ext>
              </a:extLst>
            </p:cNvPr>
            <p:cNvGrpSpPr/>
            <p:nvPr/>
          </p:nvGrpSpPr>
          <p:grpSpPr>
            <a:xfrm>
              <a:off x="7922740" y="3429034"/>
              <a:ext cx="1097112" cy="1018578"/>
              <a:chOff x="7588004" y="924113"/>
              <a:chExt cx="1097112" cy="1018578"/>
            </a:xfrm>
          </p:grpSpPr>
          <p:cxnSp>
            <p:nvCxnSpPr>
              <p:cNvPr id="73" name="直線接點 72">
                <a:extLst>
                  <a:ext uri="{FF2B5EF4-FFF2-40B4-BE49-F238E27FC236}">
                    <a16:creationId xmlns:a16="http://schemas.microsoft.com/office/drawing/2014/main" id="{913BA80F-6BA0-496A-82CE-CEE8FAE1B4F3}"/>
                  </a:ext>
                </a:extLst>
              </p:cNvPr>
              <p:cNvCxnSpPr/>
              <p:nvPr/>
            </p:nvCxnSpPr>
            <p:spPr>
              <a:xfrm flipV="1">
                <a:off x="7588004" y="92411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C62073B0-EAE3-44AF-AD39-B620E2B0D2FD}"/>
                  </a:ext>
                </a:extLst>
              </p:cNvPr>
              <p:cNvCxnSpPr/>
              <p:nvPr/>
            </p:nvCxnSpPr>
            <p:spPr>
              <a:xfrm flipV="1">
                <a:off x="7588004" y="1633055"/>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B5C9C8BF-EC7D-418C-9A46-4A25A92281DD}"/>
                  </a:ext>
                </a:extLst>
              </p:cNvPr>
              <p:cNvCxnSpPr/>
              <p:nvPr/>
            </p:nvCxnSpPr>
            <p:spPr>
              <a:xfrm>
                <a:off x="7588004" y="1175810"/>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26B841E0-2878-4FC3-A9E4-FFF981D6568B}"/>
                  </a:ext>
                </a:extLst>
              </p:cNvPr>
              <p:cNvCxnSpPr/>
              <p:nvPr/>
            </p:nvCxnSpPr>
            <p:spPr>
              <a:xfrm>
                <a:off x="8067938" y="932869"/>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5212F540-803E-46E2-8D9A-A6408A9D9AA1}"/>
                  </a:ext>
                </a:extLst>
              </p:cNvPr>
              <p:cNvCxnSpPr/>
              <p:nvPr/>
            </p:nvCxnSpPr>
            <p:spPr>
              <a:xfrm flipV="1">
                <a:off x="8205182" y="980761"/>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063FF67D-59A2-4DF4-9E09-F96129B02EA5}"/>
                  </a:ext>
                </a:extLst>
              </p:cNvPr>
              <p:cNvCxnSpPr/>
              <p:nvPr/>
            </p:nvCxnSpPr>
            <p:spPr>
              <a:xfrm flipV="1">
                <a:off x="8205182" y="168970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5E05A2C-43E9-4FFF-B6E2-2BD8334D9A6D}"/>
                  </a:ext>
                </a:extLst>
              </p:cNvPr>
              <p:cNvCxnSpPr/>
              <p:nvPr/>
            </p:nvCxnSpPr>
            <p:spPr>
              <a:xfrm>
                <a:off x="8205182" y="1232458"/>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9505071F-DCFF-462C-BEC1-7439C99D14D8}"/>
                  </a:ext>
                </a:extLst>
              </p:cNvPr>
              <p:cNvCxnSpPr/>
              <p:nvPr/>
            </p:nvCxnSpPr>
            <p:spPr>
              <a:xfrm>
                <a:off x="8685116" y="989517"/>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B4ABC10C-51BD-4B8F-99B6-90BCD76F01F4}"/>
                  </a:ext>
                </a:extLst>
              </p:cNvPr>
              <p:cNvCxnSpPr/>
              <p:nvPr/>
            </p:nvCxnSpPr>
            <p:spPr>
              <a:xfrm>
                <a:off x="7588004" y="1175810"/>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A04A6391-01AE-404A-BD73-A0D12406B946}"/>
                  </a:ext>
                </a:extLst>
              </p:cNvPr>
              <p:cNvCxnSpPr/>
              <p:nvPr/>
            </p:nvCxnSpPr>
            <p:spPr>
              <a:xfrm>
                <a:off x="7588004" y="1873796"/>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119799A4-C3A5-4C9A-90C3-AB6D209D092F}"/>
                  </a:ext>
                </a:extLst>
              </p:cNvPr>
              <p:cNvCxnSpPr/>
              <p:nvPr/>
            </p:nvCxnSpPr>
            <p:spPr>
              <a:xfrm>
                <a:off x="8061219" y="931521"/>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69BDE17E-15A5-4B5D-B106-D874DFBA455F}"/>
                  </a:ext>
                </a:extLst>
              </p:cNvPr>
              <p:cNvCxnSpPr/>
              <p:nvPr/>
            </p:nvCxnSpPr>
            <p:spPr>
              <a:xfrm>
                <a:off x="8061219" y="1638159"/>
                <a:ext cx="617178" cy="566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C7262340-0399-4046-8492-3A1AFE62E1F6}"/>
                </a:ext>
              </a:extLst>
            </p:cNvPr>
            <p:cNvGrpSpPr/>
            <p:nvPr/>
          </p:nvGrpSpPr>
          <p:grpSpPr>
            <a:xfrm>
              <a:off x="6860809" y="3138065"/>
              <a:ext cx="2203028" cy="1741085"/>
              <a:chOff x="6860809" y="3138065"/>
              <a:chExt cx="2203028" cy="1741085"/>
            </a:xfrm>
          </p:grpSpPr>
          <p:sp>
            <p:nvSpPr>
              <p:cNvPr id="66" name="左大括弧 65">
                <a:extLst>
                  <a:ext uri="{FF2B5EF4-FFF2-40B4-BE49-F238E27FC236}">
                    <a16:creationId xmlns:a16="http://schemas.microsoft.com/office/drawing/2014/main" id="{54B2BBF5-F3F9-4357-9B1E-53CB6DD1C674}"/>
                  </a:ext>
                </a:extLst>
              </p:cNvPr>
              <p:cNvSpPr/>
              <p:nvPr/>
            </p:nvSpPr>
            <p:spPr>
              <a:xfrm>
                <a:off x="7735822" y="3736893"/>
                <a:ext cx="119974" cy="6787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8" name="左大括弧 67">
                <a:extLst>
                  <a:ext uri="{FF2B5EF4-FFF2-40B4-BE49-F238E27FC236}">
                    <a16:creationId xmlns:a16="http://schemas.microsoft.com/office/drawing/2014/main" id="{AAEE100B-7EB8-4F7B-A7E8-C20F7236812B}"/>
                  </a:ext>
                </a:extLst>
              </p:cNvPr>
              <p:cNvSpPr/>
              <p:nvPr/>
            </p:nvSpPr>
            <p:spPr>
              <a:xfrm rot="16516322">
                <a:off x="8148552" y="4249599"/>
                <a:ext cx="194982" cy="6378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9" name="左大括弧 68">
                <a:extLst>
                  <a:ext uri="{FF2B5EF4-FFF2-40B4-BE49-F238E27FC236}">
                    <a16:creationId xmlns:a16="http://schemas.microsoft.com/office/drawing/2014/main" id="{3CB9C76A-7D90-4E3A-A4BE-9C3555A9AC16}"/>
                  </a:ext>
                </a:extLst>
              </p:cNvPr>
              <p:cNvSpPr/>
              <p:nvPr/>
            </p:nvSpPr>
            <p:spPr>
              <a:xfrm rot="3629092">
                <a:off x="8000546" y="3141280"/>
                <a:ext cx="182920" cy="5795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0EA9A862-A466-4B5A-919C-520F61F6D569}"/>
                  </a:ext>
                </a:extLst>
              </p:cNvPr>
              <p:cNvSpPr txBox="1"/>
              <p:nvPr/>
            </p:nvSpPr>
            <p:spPr>
              <a:xfrm>
                <a:off x="6860809" y="3959508"/>
                <a:ext cx="1335765" cy="246221"/>
              </a:xfrm>
              <a:prstGeom prst="rect">
                <a:avLst/>
              </a:prstGeom>
              <a:noFill/>
            </p:spPr>
            <p:txBody>
              <a:bodyPr wrap="square" rtlCol="0">
                <a:spAutoFit/>
              </a:bodyPr>
              <a:lstStyle/>
              <a:p>
                <a:r>
                  <a:rPr lang="en-US" altLang="zh-TW" sz="1000" dirty="0"/>
                  <a:t>Image height</a:t>
                </a:r>
                <a:endParaRPr lang="zh-TW" altLang="en-US" sz="1000" dirty="0"/>
              </a:p>
            </p:txBody>
          </p:sp>
          <p:sp>
            <p:nvSpPr>
              <p:cNvPr id="71" name="文字方塊 70">
                <a:extLst>
                  <a:ext uri="{FF2B5EF4-FFF2-40B4-BE49-F238E27FC236}">
                    <a16:creationId xmlns:a16="http://schemas.microsoft.com/office/drawing/2014/main" id="{7C8C34CE-1962-4288-9D48-964D271CB365}"/>
                  </a:ext>
                </a:extLst>
              </p:cNvPr>
              <p:cNvSpPr txBox="1"/>
              <p:nvPr/>
            </p:nvSpPr>
            <p:spPr>
              <a:xfrm>
                <a:off x="7728072" y="4632929"/>
                <a:ext cx="1335765" cy="246221"/>
              </a:xfrm>
              <a:prstGeom prst="rect">
                <a:avLst/>
              </a:prstGeom>
              <a:noFill/>
            </p:spPr>
            <p:txBody>
              <a:bodyPr wrap="square" rtlCol="0">
                <a:spAutoFit/>
              </a:bodyPr>
              <a:lstStyle/>
              <a:p>
                <a:r>
                  <a:rPr lang="en-US" altLang="zh-TW" sz="1000" dirty="0"/>
                  <a:t>Image width</a:t>
                </a:r>
                <a:endParaRPr lang="zh-TW" altLang="en-US" sz="1000" dirty="0"/>
              </a:p>
            </p:txBody>
          </p:sp>
          <p:sp>
            <p:nvSpPr>
              <p:cNvPr id="72" name="文字方塊 71">
                <a:extLst>
                  <a:ext uri="{FF2B5EF4-FFF2-40B4-BE49-F238E27FC236}">
                    <a16:creationId xmlns:a16="http://schemas.microsoft.com/office/drawing/2014/main" id="{A8E21CBD-80F6-4EC6-9F60-FA7C9BEB0AF5}"/>
                  </a:ext>
                </a:extLst>
              </p:cNvPr>
              <p:cNvSpPr txBox="1"/>
              <p:nvPr/>
            </p:nvSpPr>
            <p:spPr>
              <a:xfrm>
                <a:off x="7647035" y="3138065"/>
                <a:ext cx="1335765" cy="246221"/>
              </a:xfrm>
              <a:prstGeom prst="rect">
                <a:avLst/>
              </a:prstGeom>
              <a:noFill/>
            </p:spPr>
            <p:txBody>
              <a:bodyPr wrap="square" rtlCol="0">
                <a:spAutoFit/>
              </a:bodyPr>
              <a:lstStyle/>
              <a:p>
                <a:r>
                  <a:rPr lang="en-US" altLang="zh-TW" sz="1000" dirty="0"/>
                  <a:t>frame = 0 ~ 50</a:t>
                </a:r>
                <a:endParaRPr lang="zh-TW" altLang="en-US" sz="1000" dirty="0"/>
              </a:p>
            </p:txBody>
          </p:sp>
        </p:grpSp>
      </p:grpSp>
      <p:sp>
        <p:nvSpPr>
          <p:cNvPr id="85" name="箭號: 向右 84">
            <a:extLst>
              <a:ext uri="{FF2B5EF4-FFF2-40B4-BE49-F238E27FC236}">
                <a16:creationId xmlns:a16="http://schemas.microsoft.com/office/drawing/2014/main" id="{6BED9AF3-D53D-4914-8582-A6EC78646F1F}"/>
              </a:ext>
            </a:extLst>
          </p:cNvPr>
          <p:cNvSpPr/>
          <p:nvPr/>
        </p:nvSpPr>
        <p:spPr>
          <a:xfrm>
            <a:off x="5591177" y="3150280"/>
            <a:ext cx="1229059"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E4BE17E7-97A7-4380-8455-EA28A880BE12}"/>
              </a:ext>
            </a:extLst>
          </p:cNvPr>
          <p:cNvCxnSpPr/>
          <p:nvPr/>
        </p:nvCxnSpPr>
        <p:spPr>
          <a:xfrm>
            <a:off x="4423710" y="3212909"/>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E21EBE11-5E69-4B32-A6F4-F11E35460F30}"/>
              </a:ext>
            </a:extLst>
          </p:cNvPr>
          <p:cNvCxnSpPr/>
          <p:nvPr/>
        </p:nvCxnSpPr>
        <p:spPr>
          <a:xfrm>
            <a:off x="4903637" y="2964831"/>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192D6CF-496E-43B6-BED5-7EC70AEB6C85}"/>
              </a:ext>
            </a:extLst>
          </p:cNvPr>
          <p:cNvCxnSpPr>
            <a:cxnSpLocks/>
          </p:cNvCxnSpPr>
          <p:nvPr/>
        </p:nvCxnSpPr>
        <p:spPr>
          <a:xfrm flipV="1">
            <a:off x="4544014" y="2858512"/>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AB2D6AC4-5CC8-4749-AA22-5022ED8F22DC}"/>
              </a:ext>
            </a:extLst>
          </p:cNvPr>
          <p:cNvCxnSpPr>
            <a:cxnSpLocks/>
          </p:cNvCxnSpPr>
          <p:nvPr/>
        </p:nvCxnSpPr>
        <p:spPr>
          <a:xfrm flipV="1">
            <a:off x="4547386" y="2975764"/>
            <a:ext cx="474722" cy="250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84728518-76D9-48BE-86F7-52133FF589BD}"/>
              </a:ext>
            </a:extLst>
          </p:cNvPr>
          <p:cNvCxnSpPr>
            <a:cxnSpLocks/>
          </p:cNvCxnSpPr>
          <p:nvPr/>
        </p:nvCxnSpPr>
        <p:spPr>
          <a:xfrm flipV="1">
            <a:off x="4420206" y="2846884"/>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289690A0-ACDD-4422-9BC1-D5909D412B40}"/>
              </a:ext>
            </a:extLst>
          </p:cNvPr>
          <p:cNvCxnSpPr/>
          <p:nvPr/>
        </p:nvCxnSpPr>
        <p:spPr>
          <a:xfrm>
            <a:off x="4422619" y="3101387"/>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2DAB7484-844A-4112-9FE3-670DB4CBBE8A}"/>
              </a:ext>
            </a:extLst>
          </p:cNvPr>
          <p:cNvCxnSpPr>
            <a:cxnSpLocks/>
          </p:cNvCxnSpPr>
          <p:nvPr/>
        </p:nvCxnSpPr>
        <p:spPr>
          <a:xfrm flipV="1">
            <a:off x="4428764" y="3115407"/>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C80FA1A6-8589-41A8-B06F-11436DB5C996}"/>
              </a:ext>
            </a:extLst>
          </p:cNvPr>
          <p:cNvCxnSpPr>
            <a:cxnSpLocks/>
          </p:cNvCxnSpPr>
          <p:nvPr/>
        </p:nvCxnSpPr>
        <p:spPr>
          <a:xfrm flipV="1">
            <a:off x="4546828" y="3120655"/>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A89A9161-90AF-4F68-A401-D014850D8F79}"/>
              </a:ext>
            </a:extLst>
          </p:cNvPr>
          <p:cNvCxnSpPr/>
          <p:nvPr/>
        </p:nvCxnSpPr>
        <p:spPr>
          <a:xfrm>
            <a:off x="4903243" y="2849084"/>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953C3D62-4080-4999-A5B9-74124E8AA6CB}"/>
              </a:ext>
            </a:extLst>
          </p:cNvPr>
          <p:cNvCxnSpPr>
            <a:cxnSpLocks/>
          </p:cNvCxnSpPr>
          <p:nvPr/>
        </p:nvCxnSpPr>
        <p:spPr>
          <a:xfrm flipV="1">
            <a:off x="4909388" y="2863104"/>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8BA317C6-7D62-4C98-A146-7EB881EF0D84}"/>
              </a:ext>
            </a:extLst>
          </p:cNvPr>
          <p:cNvCxnSpPr>
            <a:cxnSpLocks/>
          </p:cNvCxnSpPr>
          <p:nvPr/>
        </p:nvCxnSpPr>
        <p:spPr>
          <a:xfrm flipV="1">
            <a:off x="5027452" y="2868352"/>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7FE38A1-9C0E-4A13-A248-F1A6503835DA}"/>
              </a:ext>
            </a:extLst>
          </p:cNvPr>
          <p:cNvCxnSpPr>
            <a:cxnSpLocks/>
          </p:cNvCxnSpPr>
          <p:nvPr/>
        </p:nvCxnSpPr>
        <p:spPr>
          <a:xfrm flipV="1">
            <a:off x="5004843" y="2743201"/>
            <a:ext cx="2183221" cy="16512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CC66057A-BCF4-4F2E-BF87-B5D50DAEB9A1}"/>
              </a:ext>
            </a:extLst>
          </p:cNvPr>
          <p:cNvSpPr txBox="1"/>
          <p:nvPr/>
        </p:nvSpPr>
        <p:spPr>
          <a:xfrm>
            <a:off x="5423942" y="2345998"/>
            <a:ext cx="2047788" cy="461665"/>
          </a:xfrm>
          <a:prstGeom prst="rect">
            <a:avLst/>
          </a:prstGeom>
          <a:noFill/>
        </p:spPr>
        <p:txBody>
          <a:bodyPr wrap="square" rtlCol="0">
            <a:spAutoFit/>
          </a:bodyPr>
          <a:lstStyle/>
          <a:p>
            <a:r>
              <a:rPr lang="en-US" altLang="zh-TW" sz="1200" dirty="0"/>
              <a:t>Build one gaussian model at every pixel position</a:t>
            </a:r>
            <a:endParaRPr lang="zh-TW" altLang="en-US" sz="1200" dirty="0"/>
          </a:p>
        </p:txBody>
      </p:sp>
      <p:sp>
        <p:nvSpPr>
          <p:cNvPr id="98" name="文字方塊 97">
            <a:extLst>
              <a:ext uri="{FF2B5EF4-FFF2-40B4-BE49-F238E27FC236}">
                <a16:creationId xmlns:a16="http://schemas.microsoft.com/office/drawing/2014/main" id="{32AC615A-356D-47CC-8B9A-924D58AB14DF}"/>
              </a:ext>
            </a:extLst>
          </p:cNvPr>
          <p:cNvSpPr txBox="1"/>
          <p:nvPr/>
        </p:nvSpPr>
        <p:spPr>
          <a:xfrm>
            <a:off x="66250" y="5466651"/>
            <a:ext cx="2174949" cy="646331"/>
          </a:xfrm>
          <a:prstGeom prst="rect">
            <a:avLst/>
          </a:prstGeom>
          <a:noFill/>
        </p:spPr>
        <p:txBody>
          <a:bodyPr wrap="square" rtlCol="0">
            <a:spAutoFit/>
          </a:bodyPr>
          <a:lstStyle/>
          <a:p>
            <a:r>
              <a:rPr lang="en-US" altLang="zh-TW" sz="1200" dirty="0">
                <a:solidFill>
                  <a:schemeClr val="accent1"/>
                </a:solidFill>
              </a:rPr>
              <a:t>Ex:</a:t>
            </a:r>
          </a:p>
          <a:p>
            <a:r>
              <a:rPr lang="en-US" altLang="zh-TW" sz="1200" dirty="0">
                <a:solidFill>
                  <a:schemeClr val="accent1"/>
                </a:solidFill>
              </a:rPr>
              <a:t>Mean = 25</a:t>
            </a:r>
          </a:p>
          <a:p>
            <a:r>
              <a:rPr lang="en-US" altLang="zh-TW" sz="1200" dirty="0">
                <a:solidFill>
                  <a:schemeClr val="accent1"/>
                </a:solidFill>
              </a:rPr>
              <a:t>Std (standard deviation) = 3</a:t>
            </a:r>
            <a:endParaRPr lang="zh-TW" altLang="en-US" sz="1200" dirty="0">
              <a:solidFill>
                <a:schemeClr val="accent1"/>
              </a:solidFill>
            </a:endParaRPr>
          </a:p>
        </p:txBody>
      </p:sp>
      <p:sp>
        <p:nvSpPr>
          <p:cNvPr id="99" name="箭號: 向下 98">
            <a:extLst>
              <a:ext uri="{FF2B5EF4-FFF2-40B4-BE49-F238E27FC236}">
                <a16:creationId xmlns:a16="http://schemas.microsoft.com/office/drawing/2014/main" id="{846ECC0D-CE64-4220-82E2-C083EB6945FB}"/>
              </a:ext>
            </a:extLst>
          </p:cNvPr>
          <p:cNvSpPr/>
          <p:nvPr/>
        </p:nvSpPr>
        <p:spPr>
          <a:xfrm>
            <a:off x="4282483" y="4294470"/>
            <a:ext cx="154996" cy="191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0274BE41-B80C-4709-B755-592ABFC1B969}"/>
              </a:ext>
            </a:extLst>
          </p:cNvPr>
          <p:cNvSpPr txBox="1"/>
          <p:nvPr/>
        </p:nvSpPr>
        <p:spPr>
          <a:xfrm>
            <a:off x="4440246" y="4233928"/>
            <a:ext cx="3445422" cy="276999"/>
          </a:xfrm>
          <a:prstGeom prst="rect">
            <a:avLst/>
          </a:prstGeom>
          <a:noFill/>
        </p:spPr>
        <p:txBody>
          <a:bodyPr wrap="square" rtlCol="0">
            <a:spAutoFit/>
          </a:bodyPr>
          <a:lstStyle/>
          <a:p>
            <a:r>
              <a:rPr lang="en-US" altLang="zh-TW" sz="1200" dirty="0"/>
              <a:t>Output: w x h gaussian models (mean and std)</a:t>
            </a:r>
            <a:endParaRPr lang="zh-TW" alt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42900" lvl="0" algn="l" rtl="0">
              <a:lnSpc>
                <a:spcPct val="150000"/>
              </a:lnSpc>
              <a:spcBef>
                <a:spcPts val="0"/>
              </a:spcBef>
              <a:spcAft>
                <a:spcPts val="0"/>
              </a:spcAft>
              <a:buSzPts val="2000"/>
              <a:buFont typeface="Wingdings" panose="05000000000000000000" pitchFamily="2" charset="2"/>
              <a:buChar char=""/>
            </a:pPr>
            <a:r>
              <a:rPr lang="en-US" dirty="0"/>
              <a:t>Hint </a:t>
            </a:r>
            <a:r>
              <a:rPr lang="en-US"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 Convert video frames to </a:t>
            </a:r>
            <a:r>
              <a:rPr lang="en-US" altLang="zh-TW" sz="2000" dirty="0">
                <a:solidFill>
                  <a:srgbClr val="FF0000"/>
                </a:solidFill>
                <a:latin typeface="Calibri" panose="020F0502020204030204" pitchFamily="34" charset="0"/>
                <a:cs typeface="Calibri" panose="020F0502020204030204" pitchFamily="34" charset="0"/>
              </a:rPr>
              <a:t>gray</a:t>
            </a:r>
          </a:p>
          <a:p>
            <a:pPr marL="1435100" lvl="4" indent="-368300"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(2) For every pixels in video from 0~50 frames, build a </a:t>
            </a:r>
            <a:r>
              <a:rPr lang="en-US" altLang="zh-TW" sz="2000" dirty="0">
                <a:solidFill>
                  <a:srgbClr val="FF0000"/>
                </a:solidFill>
                <a:latin typeface="Calibri" panose="020F0502020204030204" pitchFamily="34" charset="0"/>
                <a:cs typeface="Calibri" panose="020F0502020204030204" pitchFamily="34" charset="0"/>
              </a:rPr>
              <a:t>gaussian model</a:t>
            </a:r>
            <a:r>
              <a:rPr lang="en-US" altLang="zh-TW" sz="2000" dirty="0">
                <a:latin typeface="Calibri" panose="020F0502020204030204" pitchFamily="34" charset="0"/>
                <a:cs typeface="Calibri" panose="020F0502020204030204" pitchFamily="34" charset="0"/>
              </a:rPr>
              <a:t> with </a:t>
            </a:r>
            <a:r>
              <a:rPr lang="en-US" altLang="zh-TW" sz="2000" dirty="0">
                <a:solidFill>
                  <a:srgbClr val="FF0000"/>
                </a:solidFill>
                <a:latin typeface="Calibri" panose="020F0502020204030204" pitchFamily="34" charset="0"/>
                <a:cs typeface="Calibri" panose="020F0502020204030204" pitchFamily="34" charset="0"/>
              </a:rPr>
              <a:t>mean</a:t>
            </a:r>
            <a:r>
              <a:rPr lang="en-US" altLang="zh-TW" sz="2000" dirty="0">
                <a:latin typeface="Calibri" panose="020F0502020204030204" pitchFamily="34" charset="0"/>
                <a:cs typeface="Calibri" panose="020F0502020204030204" pitchFamily="34" charset="0"/>
              </a:rPr>
              <a:t> and </a:t>
            </a:r>
            <a:r>
              <a:rPr lang="en-US" altLang="zh-TW" sz="2000" dirty="0">
                <a:solidFill>
                  <a:srgbClr val="FF0000"/>
                </a:solidFill>
                <a:latin typeface="Calibri" panose="020F0502020204030204" pitchFamily="34" charset="0"/>
                <a:cs typeface="Calibri" panose="020F0502020204030204" pitchFamily="34" charset="0"/>
              </a:rPr>
              <a:t>standard deviation </a:t>
            </a:r>
            <a:r>
              <a:rPr lang="en-US" altLang="zh-TW" sz="2000" dirty="0">
                <a:latin typeface="Calibri" panose="020F0502020204030204" pitchFamily="34" charset="0"/>
                <a:cs typeface="Calibri" panose="020F0502020204030204" pitchFamily="34" charset="0"/>
              </a:rPr>
              <a:t>(if standard deviation is less then 5, set to 5)</a:t>
            </a:r>
          </a:p>
          <a:p>
            <a:pPr marL="1423988" lvl="4" indent="-357188"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(3) For frame &gt; 50, test every frame pixels with respective gaussian model. If </a:t>
            </a:r>
            <a:r>
              <a:rPr lang="en-US" altLang="zh-TW" sz="2000" dirty="0">
                <a:solidFill>
                  <a:srgbClr val="FF0000"/>
                </a:solidFill>
                <a:latin typeface="Calibri" panose="020F0502020204030204" pitchFamily="34" charset="0"/>
                <a:cs typeface="Calibri" panose="020F0502020204030204" pitchFamily="34" charset="0"/>
              </a:rPr>
              <a:t>gray value difference </a:t>
            </a:r>
            <a:r>
              <a:rPr lang="en-US" altLang="zh-TW" sz="2000" dirty="0">
                <a:latin typeface="Calibri" panose="020F0502020204030204" pitchFamily="34" charset="0"/>
                <a:cs typeface="Calibri" panose="020F0502020204030204" pitchFamily="34" charset="0"/>
              </a:rPr>
              <a:t>between testing pixel and gaussian mean is larger than </a:t>
            </a:r>
            <a:r>
              <a:rPr lang="en-US" altLang="zh-TW" sz="2000" dirty="0">
                <a:solidFill>
                  <a:srgbClr val="FF0000"/>
                </a:solidFill>
                <a:latin typeface="Calibri" panose="020F0502020204030204" pitchFamily="34" charset="0"/>
                <a:cs typeface="Calibri" panose="020F0502020204030204" pitchFamily="34" charset="0"/>
              </a:rPr>
              <a:t>5 times standard deviation</a:t>
            </a:r>
            <a:r>
              <a:rPr lang="en-US" altLang="zh-TW" sz="2000" dirty="0">
                <a:latin typeface="Calibri" panose="020F0502020204030204" pitchFamily="34" charset="0"/>
                <a:cs typeface="Calibri" panose="020F0502020204030204" pitchFamily="34" charset="0"/>
              </a:rPr>
              <a:t>, set testing pixel to 255 (foreground, white), 0 (background, black) otherwise.</a:t>
            </a:r>
            <a:endParaRPr lang="en-US" dirty="0">
              <a:latin typeface="Calibri" panose="020F0502020204030204" pitchFamily="34" charset="0"/>
              <a:cs typeface="Calibri" panose="020F0502020204030204" pitchFamily="34"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a:t>
            </a:r>
            <a:r>
              <a:rPr lang="en-US" sz="2000" b="1" dirty="0">
                <a:solidFill>
                  <a:schemeClr val="tx1"/>
                </a:solidFill>
                <a:latin typeface="Calibri" panose="020F0502020204030204" pitchFamily="34" charset="0"/>
                <a:ea typeface="Times New Roman"/>
                <a:cs typeface="Calibri" panose="020F0502020204030204" pitchFamily="34" charset="0"/>
                <a:sym typeface="Times New Roman"/>
              </a:rPr>
              <a:t>(2/2)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pic>
        <p:nvPicPr>
          <p:cNvPr id="2" name="result">
            <a:hlinkClick r:id="" action="ppaction://media"/>
            <a:extLst>
              <a:ext uri="{FF2B5EF4-FFF2-40B4-BE49-F238E27FC236}">
                <a16:creationId xmlns:a16="http://schemas.microsoft.com/office/drawing/2014/main" id="{81E948C4-621A-49A8-B25E-826A0AC013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8421" y="3429000"/>
            <a:ext cx="6493980" cy="1785845"/>
          </a:xfrm>
          <a:prstGeom prst="rect">
            <a:avLst/>
          </a:prstGeom>
        </p:spPr>
      </p:pic>
    </p:spTree>
    <p:extLst>
      <p:ext uri="{BB962C8B-B14F-4D97-AF65-F5344CB8AC3E}">
        <p14:creationId xmlns:p14="http://schemas.microsoft.com/office/powerpoint/2010/main" val="231868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2. (20%) Optical Flow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出題：Kevin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400"/>
              <a:buNone/>
            </a:pPr>
            <a:r>
              <a:rPr lang="en-US" dirty="0"/>
              <a:t>2.1 Preprocessing (10%)</a:t>
            </a:r>
            <a:endParaRPr dirty="0"/>
          </a:p>
          <a:p>
            <a:pPr marL="0" lvl="1" indent="0" algn="l" rtl="0">
              <a:lnSpc>
                <a:spcPct val="150000"/>
              </a:lnSpc>
              <a:spcBef>
                <a:spcPts val="375"/>
              </a:spcBef>
              <a:spcAft>
                <a:spcPts val="0"/>
              </a:spcAft>
              <a:buSzPts val="2400"/>
              <a:buNone/>
            </a:pPr>
            <a:r>
              <a:rPr lang="en-US" sz="2000" dirty="0">
                <a:latin typeface="Arial"/>
                <a:ea typeface="Arial"/>
                <a:cs typeface="Arial"/>
                <a:sym typeface="Arial"/>
              </a:rPr>
              <a:t>2.2 Video tracking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7</a:t>
            </a:fld>
            <a:endParaRPr sz="9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sldNum" idx="12"/>
          </p:nvPr>
        </p:nvSpPr>
        <p:spPr>
          <a:xfrm>
            <a:off x="7086601"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8</a:t>
            </a:fld>
            <a:endParaRPr sz="900">
              <a:solidFill>
                <a:srgbClr val="888888"/>
              </a:solidFill>
              <a:latin typeface="Calibri"/>
              <a:ea typeface="Calibri"/>
              <a:cs typeface="Calibri"/>
              <a:sym typeface="Calibri"/>
            </a:endParaRPr>
          </a:p>
        </p:txBody>
      </p:sp>
      <p:sp>
        <p:nvSpPr>
          <p:cNvPr id="137" name="Google Shape;137;p8"/>
          <p:cNvSpPr txBox="1">
            <a:spLocks noGrp="1"/>
          </p:cNvSpPr>
          <p:nvPr>
            <p:ph type="body" idx="1"/>
          </p:nvPr>
        </p:nvSpPr>
        <p:spPr>
          <a:xfrm>
            <a:off x="23147" y="544736"/>
            <a:ext cx="9062207"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t>Given a video: opticalFlow.mp4</a:t>
            </a:r>
            <a:endParaRPr dirty="0"/>
          </a:p>
          <a:p>
            <a:pPr marL="411163" lvl="0" indent="-342900" algn="l" rtl="0">
              <a:lnSpc>
                <a:spcPct val="100000"/>
              </a:lnSpc>
              <a:spcBef>
                <a:spcPts val="450"/>
              </a:spcBef>
              <a:spcAft>
                <a:spcPts val="0"/>
              </a:spcAft>
              <a:buSzPts val="2000"/>
            </a:pPr>
            <a:r>
              <a:rPr lang="en-US" dirty="0">
                <a:latin typeface="Arial"/>
                <a:ea typeface="Arial"/>
                <a:cs typeface="Arial"/>
                <a:sym typeface="Arial"/>
              </a:rPr>
              <a:t>Q: Click the button to show the </a:t>
            </a:r>
            <a:r>
              <a:rPr lang="en-US" dirty="0">
                <a:solidFill>
                  <a:srgbClr val="FF0000"/>
                </a:solidFill>
                <a:latin typeface="Arial"/>
                <a:ea typeface="Arial"/>
                <a:cs typeface="Arial"/>
                <a:sym typeface="Arial"/>
              </a:rPr>
              <a:t>square boundary with red cross mark </a:t>
            </a:r>
            <a:r>
              <a:rPr lang="en-US" dirty="0">
                <a:solidFill>
                  <a:schemeClr val="dk1"/>
                </a:solidFill>
                <a:latin typeface="Arial"/>
                <a:ea typeface="Arial"/>
                <a:cs typeface="Arial"/>
                <a:sym typeface="Arial"/>
              </a:rPr>
              <a:t>(</a:t>
            </a:r>
            <a:r>
              <a:rPr lang="en-US" dirty="0">
                <a:solidFill>
                  <a:srgbClr val="FF0000"/>
                </a:solidFill>
                <a:latin typeface="Arial"/>
                <a:ea typeface="Arial"/>
                <a:cs typeface="Arial"/>
                <a:sym typeface="Arial"/>
              </a:rPr>
              <a:t>not red filled</a:t>
            </a:r>
            <a:r>
              <a:rPr lang="en-US" dirty="0">
                <a:solidFill>
                  <a:schemeClr val="dk1"/>
                </a:solidFill>
                <a:latin typeface="Arial"/>
                <a:ea typeface="Arial"/>
                <a:cs typeface="Arial"/>
                <a:sym typeface="Arial"/>
              </a:rPr>
              <a:t> like the ex. image).</a:t>
            </a:r>
            <a:endParaRPr dirty="0">
              <a:solidFill>
                <a:schemeClr val="dk1"/>
              </a:solidFill>
              <a:latin typeface="Arial"/>
              <a:ea typeface="Arial"/>
              <a:cs typeface="Arial"/>
              <a:sym typeface="Arial"/>
            </a:endParaRPr>
          </a:p>
        </p:txBody>
      </p:sp>
      <p:sp>
        <p:nvSpPr>
          <p:cNvPr id="138" name="Google Shape;138;p8"/>
          <p:cNvSpPr txBox="1"/>
          <p:nvPr/>
        </p:nvSpPr>
        <p:spPr>
          <a:xfrm>
            <a:off x="23147" y="2410910"/>
            <a:ext cx="840558"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a:solidFill>
                  <a:srgbClr val="FF0000"/>
                </a:solidFill>
                <a:latin typeface="Arial"/>
                <a:ea typeface="Arial"/>
                <a:cs typeface="Arial"/>
                <a:sym typeface="Arial"/>
              </a:rPr>
              <a:t>Ex:</a:t>
            </a:r>
            <a:endParaRPr sz="1350" b="0" i="0" u="none" strike="noStrike" cap="none">
              <a:solidFill>
                <a:srgbClr val="FF0000"/>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a:stretch/>
        </p:blipFill>
        <p:spPr>
          <a:xfrm>
            <a:off x="212433" y="3090604"/>
            <a:ext cx="4044536" cy="2811543"/>
          </a:xfrm>
          <a:prstGeom prst="rect">
            <a:avLst/>
          </a:prstGeom>
          <a:noFill/>
          <a:ln>
            <a:noFill/>
          </a:ln>
        </p:spPr>
      </p:pic>
      <p:cxnSp>
        <p:nvCxnSpPr>
          <p:cNvPr id="143" name="Google Shape;143;p8"/>
          <p:cNvCxnSpPr/>
          <p:nvPr/>
        </p:nvCxnSpPr>
        <p:spPr>
          <a:xfrm>
            <a:off x="228661" y="3090604"/>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144" name="Google Shape;144;p8"/>
          <p:cNvCxnSpPr/>
          <p:nvPr/>
        </p:nvCxnSpPr>
        <p:spPr>
          <a:xfrm flipH="1">
            <a:off x="228661" y="3090604"/>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145" name="Google Shape;145;p8"/>
          <p:cNvSpPr txBox="1"/>
          <p:nvPr/>
        </p:nvSpPr>
        <p:spPr>
          <a:xfrm>
            <a:off x="678282" y="2765460"/>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146" name="Google Shape;146;p8"/>
          <p:cNvSpPr txBox="1"/>
          <p:nvPr/>
        </p:nvSpPr>
        <p:spPr>
          <a:xfrm>
            <a:off x="-59272" y="3339491"/>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147" name="Google Shape;147;p8"/>
          <p:cNvSpPr txBox="1"/>
          <p:nvPr/>
        </p:nvSpPr>
        <p:spPr>
          <a:xfrm>
            <a:off x="-18560" y="2818125"/>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pic>
        <p:nvPicPr>
          <p:cNvPr id="148" name="Google Shape;148;p8"/>
          <p:cNvPicPr preferRelativeResize="0"/>
          <p:nvPr/>
        </p:nvPicPr>
        <p:blipFill rotWithShape="1">
          <a:blip r:embed="rId4">
            <a:alphaModFix/>
          </a:blip>
          <a:srcRect/>
          <a:stretch/>
        </p:blipFill>
        <p:spPr>
          <a:xfrm>
            <a:off x="4718856" y="3117506"/>
            <a:ext cx="4398754" cy="2798035"/>
          </a:xfrm>
          <a:prstGeom prst="rect">
            <a:avLst/>
          </a:prstGeom>
          <a:noFill/>
          <a:ln>
            <a:noFill/>
          </a:ln>
        </p:spPr>
      </p:pic>
      <p:sp>
        <p:nvSpPr>
          <p:cNvPr id="149" name="Google Shape;149;p8"/>
          <p:cNvSpPr txBox="1"/>
          <p:nvPr/>
        </p:nvSpPr>
        <p:spPr>
          <a:xfrm>
            <a:off x="0" y="14313"/>
            <a:ext cx="9059311" cy="565699"/>
          </a:xfrm>
          <a:prstGeom prst="rect">
            <a:avLst/>
          </a:prstGeom>
          <a:noFill/>
          <a:ln>
            <a:noFill/>
          </a:ln>
        </p:spPr>
        <p:txBody>
          <a:bodyPr spcFirstLastPara="1" wrap="square" lIns="68550" tIns="68550" rIns="68550" bIns="68550" anchor="ctr" anchorCtr="0">
            <a:noAutofit/>
          </a:bodyPr>
          <a:lstStyle/>
          <a:p>
            <a:pPr lvl="0">
              <a:lnSpc>
                <a:spcPct val="90000"/>
              </a:lnSpc>
              <a:buClr>
                <a:schemeClr val="dk1"/>
              </a:buClr>
              <a:buSzPts val="2800"/>
            </a:pPr>
            <a:r>
              <a:rPr lang="en-US" sz="2800" b="1" i="0" u="none" strike="noStrike" cap="none" dirty="0">
                <a:solidFill>
                  <a:schemeClr val="dk1"/>
                </a:solidFill>
                <a:latin typeface="Arial"/>
                <a:ea typeface="Arial"/>
                <a:cs typeface="Arial"/>
                <a:sym typeface="Arial"/>
              </a:rPr>
              <a:t>2.1 Preprocessing (10%)				</a:t>
            </a:r>
            <a:r>
              <a:rPr lang="en-US" altLang="zh-TW" sz="1800" dirty="0">
                <a:solidFill>
                  <a:schemeClr val="dk1"/>
                </a:solidFill>
              </a:rPr>
              <a:t>(</a:t>
            </a:r>
            <a:r>
              <a:rPr lang="zh-TW" altLang="en-US" sz="1800" dirty="0">
                <a:solidFill>
                  <a:schemeClr val="dk1"/>
                </a:solidFill>
              </a:rPr>
              <a:t>出題：</a:t>
            </a:r>
            <a:r>
              <a:rPr lang="en-US" sz="1800" dirty="0">
                <a:solidFill>
                  <a:schemeClr val="dk1"/>
                </a:solidFill>
              </a:rPr>
              <a:t>Kevin)</a:t>
            </a:r>
            <a:endParaRPr sz="2800" i="0" u="none" strike="noStrike" cap="none" dirty="0">
              <a:solidFill>
                <a:schemeClr val="dk1"/>
              </a:solidFill>
              <a:latin typeface="Times New Roman"/>
              <a:ea typeface="Times New Roman"/>
              <a:cs typeface="Times New Roman"/>
              <a:sym typeface="Times New Roman"/>
            </a:endParaRPr>
          </a:p>
        </p:txBody>
      </p:sp>
      <p:grpSp>
        <p:nvGrpSpPr>
          <p:cNvPr id="2" name="群組 1"/>
          <p:cNvGrpSpPr/>
          <p:nvPr/>
        </p:nvGrpSpPr>
        <p:grpSpPr>
          <a:xfrm>
            <a:off x="5719092" y="1544870"/>
            <a:ext cx="1941119" cy="1116793"/>
            <a:chOff x="4354734" y="2830728"/>
            <a:chExt cx="1941119" cy="1116793"/>
          </a:xfrm>
        </p:grpSpPr>
        <p:pic>
          <p:nvPicPr>
            <p:cNvPr id="139" name="Google Shape;139;p8"/>
            <p:cNvPicPr preferRelativeResize="0"/>
            <p:nvPr/>
          </p:nvPicPr>
          <p:blipFill rotWithShape="1">
            <a:blip r:embed="rId5">
              <a:alphaModFix/>
            </a:blip>
            <a:srcRect/>
            <a:stretch/>
          </p:blipFill>
          <p:spPr>
            <a:xfrm>
              <a:off x="5465000" y="3251694"/>
              <a:ext cx="657225" cy="695827"/>
            </a:xfrm>
            <a:prstGeom prst="rect">
              <a:avLst/>
            </a:prstGeom>
            <a:noFill/>
            <a:ln>
              <a:noFill/>
            </a:ln>
          </p:spPr>
        </p:pic>
        <p:sp>
          <p:nvSpPr>
            <p:cNvPr id="140" name="Google Shape;140;p8"/>
            <p:cNvSpPr/>
            <p:nvPr/>
          </p:nvSpPr>
          <p:spPr>
            <a:xfrm rot="5400000">
              <a:off x="5729895" y="2913639"/>
              <a:ext cx="149436" cy="526678"/>
            </a:xfrm>
            <a:prstGeom prst="leftBrace">
              <a:avLst>
                <a:gd name="adj1" fmla="val 8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
          <p:nvSpPr>
            <p:cNvPr id="141" name="Google Shape;141;p8"/>
            <p:cNvSpPr txBox="1"/>
            <p:nvPr/>
          </p:nvSpPr>
          <p:spPr>
            <a:xfrm>
              <a:off x="5070765" y="2830728"/>
              <a:ext cx="122508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window size: 11</a:t>
              </a:r>
              <a:endParaRPr sz="1050" b="0" i="0" u="none" strike="noStrike" cap="none" dirty="0">
                <a:solidFill>
                  <a:srgbClr val="000000"/>
                </a:solidFill>
                <a:latin typeface="Arial"/>
                <a:ea typeface="Arial"/>
                <a:cs typeface="Arial"/>
                <a:sym typeface="Arial"/>
              </a:endParaRPr>
            </a:p>
          </p:txBody>
        </p:sp>
        <p:sp>
          <p:nvSpPr>
            <p:cNvPr id="151" name="Google Shape;151;p8"/>
            <p:cNvSpPr txBox="1"/>
            <p:nvPr/>
          </p:nvSpPr>
          <p:spPr>
            <a:xfrm>
              <a:off x="4354734" y="3166013"/>
              <a:ext cx="100174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Center point</a:t>
              </a:r>
              <a:endParaRPr sz="1050" b="0" i="0" u="none" strike="noStrike" cap="none" dirty="0">
                <a:solidFill>
                  <a:srgbClr val="000000"/>
                </a:solidFill>
                <a:latin typeface="Arial"/>
                <a:ea typeface="Arial"/>
                <a:cs typeface="Arial"/>
                <a:sym typeface="Arial"/>
              </a:endParaRPr>
            </a:p>
          </p:txBody>
        </p:sp>
        <p:cxnSp>
          <p:nvCxnSpPr>
            <p:cNvPr id="152" name="Google Shape;152;p8"/>
            <p:cNvCxnSpPr>
              <a:stCxn id="151" idx="2"/>
            </p:cNvCxnSpPr>
            <p:nvPr/>
          </p:nvCxnSpPr>
          <p:spPr>
            <a:xfrm>
              <a:off x="4855606" y="3419929"/>
              <a:ext cx="938100" cy="179700"/>
            </a:xfrm>
            <a:prstGeom prst="straightConnector1">
              <a:avLst/>
            </a:prstGeom>
            <a:noFill/>
            <a:ln w="9525" cap="flat" cmpd="sng">
              <a:solidFill>
                <a:srgbClr val="EB792A"/>
              </a:solidFill>
              <a:prstDash val="solid"/>
              <a:round/>
              <a:headEnd type="none" w="sm" len="sm"/>
              <a:tailEnd type="triangle" w="med" len="med"/>
            </a:ln>
          </p:spPr>
        </p:cxnSp>
      </p:grpSp>
      <p:sp>
        <p:nvSpPr>
          <p:cNvPr id="153" name="Google Shape;153;p8"/>
          <p:cNvSpPr txBox="1"/>
          <p:nvPr/>
        </p:nvSpPr>
        <p:spPr>
          <a:xfrm>
            <a:off x="3491028" y="2323549"/>
            <a:ext cx="9150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7</a:t>
            </a:r>
            <a:r>
              <a:rPr lang="en-US" sz="1600" b="0" i="0" u="none" strike="noStrike" cap="none" dirty="0">
                <a:solidFill>
                  <a:srgbClr val="0070C0"/>
                </a:solidFill>
                <a:latin typeface="Arial"/>
                <a:ea typeface="Arial"/>
                <a:cs typeface="Arial"/>
                <a:sym typeface="Arial"/>
              </a:rPr>
              <a:t> blue </a:t>
            </a:r>
            <a:r>
              <a:rPr lang="en-US" sz="1600" b="0" i="0" u="none" strike="noStrike" cap="none" dirty="0">
                <a:solidFill>
                  <a:schemeClr val="dk1"/>
                </a:solidFill>
                <a:latin typeface="Arial"/>
                <a:ea typeface="Arial"/>
                <a:cs typeface="Arial"/>
                <a:sym typeface="Arial"/>
              </a:rPr>
              <a:t>circles</a:t>
            </a:r>
            <a:endParaRPr dirty="0"/>
          </a:p>
        </p:txBody>
      </p:sp>
      <p:cxnSp>
        <p:nvCxnSpPr>
          <p:cNvPr id="154" name="Google Shape;154;p8"/>
          <p:cNvCxnSpPr>
            <a:stCxn id="153" idx="1"/>
          </p:cNvCxnSpPr>
          <p:nvPr/>
        </p:nvCxnSpPr>
        <p:spPr>
          <a:xfrm flipH="1">
            <a:off x="1259028" y="2615936"/>
            <a:ext cx="2232000" cy="1074000"/>
          </a:xfrm>
          <a:prstGeom prst="straightConnector1">
            <a:avLst/>
          </a:prstGeom>
          <a:noFill/>
          <a:ln w="9525" cap="flat" cmpd="sng">
            <a:solidFill>
              <a:srgbClr val="6CAB42"/>
            </a:solidFill>
            <a:prstDash val="solid"/>
            <a:round/>
            <a:headEnd type="none" w="sm" len="sm"/>
            <a:tailEnd type="triangle" w="med" len="med"/>
          </a:ln>
        </p:spPr>
      </p:cxnSp>
      <p:cxnSp>
        <p:nvCxnSpPr>
          <p:cNvPr id="155" name="Google Shape;155;p8"/>
          <p:cNvCxnSpPr>
            <a:stCxn id="153" idx="1"/>
          </p:cNvCxnSpPr>
          <p:nvPr/>
        </p:nvCxnSpPr>
        <p:spPr>
          <a:xfrm flipH="1">
            <a:off x="1217628" y="2615936"/>
            <a:ext cx="2273400" cy="1240500"/>
          </a:xfrm>
          <a:prstGeom prst="straightConnector1">
            <a:avLst/>
          </a:prstGeom>
          <a:noFill/>
          <a:ln w="9525" cap="flat" cmpd="sng">
            <a:solidFill>
              <a:srgbClr val="6CAB42"/>
            </a:solidFill>
            <a:prstDash val="solid"/>
            <a:round/>
            <a:headEnd type="none" w="sm" len="sm"/>
            <a:tailEnd type="triangle" w="med" len="med"/>
          </a:ln>
        </p:spPr>
      </p:cxnSp>
      <p:cxnSp>
        <p:nvCxnSpPr>
          <p:cNvPr id="156" name="Google Shape;156;p8"/>
          <p:cNvCxnSpPr>
            <a:stCxn id="153" idx="1"/>
          </p:cNvCxnSpPr>
          <p:nvPr/>
        </p:nvCxnSpPr>
        <p:spPr>
          <a:xfrm flipH="1">
            <a:off x="1251528" y="2615936"/>
            <a:ext cx="2239500" cy="1803900"/>
          </a:xfrm>
          <a:prstGeom prst="straightConnector1">
            <a:avLst/>
          </a:prstGeom>
          <a:noFill/>
          <a:ln w="9525" cap="flat" cmpd="sng">
            <a:solidFill>
              <a:srgbClr val="6CAB42"/>
            </a:solidFill>
            <a:prstDash val="solid"/>
            <a:round/>
            <a:headEnd type="none" w="sm" len="sm"/>
            <a:tailEnd type="triangle" w="med" len="med"/>
          </a:ln>
        </p:spPr>
      </p:cxnSp>
      <p:cxnSp>
        <p:nvCxnSpPr>
          <p:cNvPr id="157" name="Google Shape;157;p8"/>
          <p:cNvCxnSpPr>
            <a:stCxn id="153" idx="1"/>
          </p:cNvCxnSpPr>
          <p:nvPr/>
        </p:nvCxnSpPr>
        <p:spPr>
          <a:xfrm flipH="1">
            <a:off x="1293828" y="2615936"/>
            <a:ext cx="2197200" cy="2384400"/>
          </a:xfrm>
          <a:prstGeom prst="straightConnector1">
            <a:avLst/>
          </a:prstGeom>
          <a:noFill/>
          <a:ln w="9525" cap="flat" cmpd="sng">
            <a:solidFill>
              <a:srgbClr val="6CAB42"/>
            </a:solidFill>
            <a:prstDash val="solid"/>
            <a:round/>
            <a:headEnd type="none" w="sm" len="sm"/>
            <a:tailEnd type="triangle" w="med" len="med"/>
          </a:ln>
        </p:spPr>
      </p:cxnSp>
      <p:cxnSp>
        <p:nvCxnSpPr>
          <p:cNvPr id="158" name="Google Shape;158;p8"/>
          <p:cNvCxnSpPr>
            <a:stCxn id="153" idx="1"/>
          </p:cNvCxnSpPr>
          <p:nvPr/>
        </p:nvCxnSpPr>
        <p:spPr>
          <a:xfrm flipH="1">
            <a:off x="1248828" y="2615936"/>
            <a:ext cx="2242200" cy="2514900"/>
          </a:xfrm>
          <a:prstGeom prst="straightConnector1">
            <a:avLst/>
          </a:prstGeom>
          <a:noFill/>
          <a:ln w="9525" cap="flat" cmpd="sng">
            <a:solidFill>
              <a:srgbClr val="6CAB42"/>
            </a:solidFill>
            <a:prstDash val="solid"/>
            <a:round/>
            <a:headEnd type="none" w="sm" len="sm"/>
            <a:tailEnd type="triangle" w="med" len="med"/>
          </a:ln>
        </p:spPr>
      </p:cxnSp>
      <p:cxnSp>
        <p:nvCxnSpPr>
          <p:cNvPr id="159" name="Google Shape;159;p8"/>
          <p:cNvCxnSpPr>
            <a:stCxn id="153" idx="1"/>
          </p:cNvCxnSpPr>
          <p:nvPr/>
        </p:nvCxnSpPr>
        <p:spPr>
          <a:xfrm flipH="1">
            <a:off x="1704528" y="2615936"/>
            <a:ext cx="1786500" cy="2496600"/>
          </a:xfrm>
          <a:prstGeom prst="straightConnector1">
            <a:avLst/>
          </a:prstGeom>
          <a:noFill/>
          <a:ln w="9525" cap="flat" cmpd="sng">
            <a:solidFill>
              <a:srgbClr val="6CAB42"/>
            </a:solidFill>
            <a:prstDash val="solid"/>
            <a:round/>
            <a:headEnd type="none" w="sm" len="sm"/>
            <a:tailEnd type="triangle" w="med" len="med"/>
          </a:ln>
        </p:spPr>
      </p:cxnSp>
      <p:cxnSp>
        <p:nvCxnSpPr>
          <p:cNvPr id="160" name="Google Shape;160;p8"/>
          <p:cNvCxnSpPr>
            <a:stCxn id="153" idx="1"/>
          </p:cNvCxnSpPr>
          <p:nvPr/>
        </p:nvCxnSpPr>
        <p:spPr>
          <a:xfrm flipH="1">
            <a:off x="1596828" y="2615936"/>
            <a:ext cx="1894200" cy="2569500"/>
          </a:xfrm>
          <a:prstGeom prst="straightConnector1">
            <a:avLst/>
          </a:prstGeom>
          <a:noFill/>
          <a:ln w="9525" cap="flat" cmpd="sng">
            <a:solidFill>
              <a:srgbClr val="6CAB42"/>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b5030c3c8_2_1"/>
          <p:cNvSpPr txBox="1">
            <a:spLocks noGrp="1"/>
          </p:cNvSpPr>
          <p:nvPr>
            <p:ph type="title"/>
          </p:nvPr>
        </p:nvSpPr>
        <p:spPr>
          <a:xfrm>
            <a:off x="0" y="18256"/>
            <a:ext cx="9144000" cy="6825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en-US" dirty="0"/>
              <a:t>How to detect 7 center points of 7 </a:t>
            </a:r>
            <a:r>
              <a:rPr lang="en-US" dirty="0">
                <a:solidFill>
                  <a:srgbClr val="0070C0"/>
                </a:solidFill>
              </a:rPr>
              <a:t>blue</a:t>
            </a:r>
            <a:r>
              <a:rPr lang="en-US" dirty="0"/>
              <a:t> circles</a:t>
            </a:r>
            <a:endParaRPr dirty="0"/>
          </a:p>
        </p:txBody>
      </p:sp>
      <p:sp>
        <p:nvSpPr>
          <p:cNvPr id="177" name="Google Shape;177;g7b5030c3c8_2_1"/>
          <p:cNvSpPr txBox="1">
            <a:spLocks noGrp="1"/>
          </p:cNvSpPr>
          <p:nvPr>
            <p:ph type="body" idx="1"/>
          </p:nvPr>
        </p:nvSpPr>
        <p:spPr>
          <a:xfrm>
            <a:off x="0" y="862576"/>
            <a:ext cx="9144000" cy="5995500"/>
          </a:xfrm>
          <a:prstGeom prst="rect">
            <a:avLst/>
          </a:prstGeom>
        </p:spPr>
        <p:txBody>
          <a:bodyPr spcFirstLastPara="1" wrap="square" lIns="91425" tIns="91425" rIns="91425" bIns="91425" anchor="t" anchorCtr="0">
            <a:noAutofit/>
          </a:bodyPr>
          <a:lstStyle/>
          <a:p>
            <a:pPr lvl="0">
              <a:spcBef>
                <a:spcPts val="800"/>
              </a:spcBef>
            </a:pPr>
            <a:r>
              <a:rPr lang="en-US" dirty="0"/>
              <a:t>You can use </a:t>
            </a:r>
            <a:r>
              <a:rPr lang="en-US" dirty="0">
                <a:latin typeface="Consolas" panose="020B0609020204030204" pitchFamily="49" charset="0"/>
              </a:rPr>
              <a:t>cv2.SimpleBlobDetector()</a:t>
            </a:r>
            <a:r>
              <a:rPr lang="en-US" dirty="0"/>
              <a:t> to detect blobs (binary large object), it can filter out blobs by examining their:</a:t>
            </a:r>
            <a:endParaRPr sz="1800"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Area (size)</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Thresholds (gray level)</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Circularity (if perfect circle, then it is 1.0)</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Inertia (</a:t>
            </a:r>
            <a:r>
              <a:rPr lang="en-US" b="1" dirty="0">
                <a:latin typeface="Calibri"/>
                <a:ea typeface="Calibri"/>
                <a:cs typeface="Calibri"/>
                <a:sym typeface="Calibri"/>
              </a:rPr>
              <a:t>ratio of the minor and major axes )</a:t>
            </a:r>
            <a:endParaRPr b="1"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Convexity (if no gap, then it is 1.0)</a:t>
            </a:r>
            <a:endParaRPr dirty="0">
              <a:latin typeface="Calibri"/>
              <a:ea typeface="Calibri"/>
              <a:cs typeface="Calibri"/>
              <a:sym typeface="Calibri"/>
            </a:endParaRPr>
          </a:p>
          <a:p>
            <a:pPr marL="0" lvl="0" indent="0" algn="l" rtl="0">
              <a:spcBef>
                <a:spcPts val="750"/>
              </a:spcBef>
              <a:spcAft>
                <a:spcPts val="0"/>
              </a:spcAft>
              <a:buNone/>
            </a:pPr>
            <a:endParaRPr dirty="0"/>
          </a:p>
        </p:txBody>
      </p:sp>
      <p:pic>
        <p:nvPicPr>
          <p:cNvPr id="178" name="Google Shape;178;g7b5030c3c8_2_1"/>
          <p:cNvPicPr preferRelativeResize="0"/>
          <p:nvPr/>
        </p:nvPicPr>
        <p:blipFill>
          <a:blip r:embed="rId3">
            <a:alphaModFix/>
          </a:blip>
          <a:stretch>
            <a:fillRect/>
          </a:stretch>
        </p:blipFill>
        <p:spPr>
          <a:xfrm>
            <a:off x="373338" y="2965487"/>
            <a:ext cx="8582025" cy="3286875"/>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12003</TotalTime>
  <Words>2022</Words>
  <Application>Microsoft Office PowerPoint</Application>
  <PresentationFormat>如螢幕大小 (4:3)</PresentationFormat>
  <Paragraphs>213</Paragraphs>
  <Slides>20</Slides>
  <Notes>15</Notes>
  <HiddenSlides>0</HiddenSlides>
  <MMClips>3</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Noto Sans Symbols</vt:lpstr>
      <vt:lpstr>Arial</vt:lpstr>
      <vt:lpstr>Calibri</vt:lpstr>
      <vt:lpstr>Cambria Math</vt:lpstr>
      <vt:lpstr>Consolas</vt:lpstr>
      <vt:lpstr>Times New Roman</vt:lpstr>
      <vt:lpstr>Wingdings</vt:lpstr>
      <vt:lpstr>Office 佈景主題</vt:lpstr>
      <vt:lpstr>電腦視覺與深度學習 (Computer Vision and Deep Learning) Homework 2</vt:lpstr>
      <vt:lpstr>Notices (1/2)</vt:lpstr>
      <vt:lpstr>Notices (2/2)</vt:lpstr>
      <vt:lpstr>Grading </vt:lpstr>
      <vt:lpstr>1. (20%) Background Subtraction: Simple Gaussian Model (1/2)       (出題：Brian)</vt:lpstr>
      <vt:lpstr>1. (20%) Background Subtraction: Simple Gaussian Model (2/2)       (出題：Brian)</vt:lpstr>
      <vt:lpstr>2. (20%) Optical Flow       (出題：Kevin)</vt:lpstr>
      <vt:lpstr>PowerPoint 簡報</vt:lpstr>
      <vt:lpstr>How to detect 7 center points of 7 blue circles</vt:lpstr>
      <vt:lpstr>PowerPoint 簡報</vt:lpstr>
      <vt:lpstr>3. (20%) Perspective Transform:                                                (出題：Max)</vt:lpstr>
      <vt:lpstr>PowerPoint 簡報</vt:lpstr>
      <vt:lpstr>PowerPoint 簡報</vt:lpstr>
      <vt:lpstr>3. (20%) Perspective Transform:                                           (出題：Max)</vt:lpstr>
      <vt:lpstr>4. (20%) PCA      (出題：Mark)</vt:lpstr>
      <vt:lpstr>4.1 (10%) PCA - Image Reconstruction (1/2)   (出題：Mark)</vt:lpstr>
      <vt:lpstr>4.2 (10%) PCA - Compute the Reconstruction Error (2/2)  (出題：Mark)</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Homework 1</dc:title>
  <dc:creator>RL</dc:creator>
  <cp:lastModifiedBy>黃品嫚</cp:lastModifiedBy>
  <cp:revision>535</cp:revision>
  <dcterms:modified xsi:type="dcterms:W3CDTF">2020-12-23T11:01:08Z</dcterms:modified>
</cp:coreProperties>
</file>